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6A2"/>
    <a:srgbClr val="ED5339"/>
    <a:srgbClr val="02765A"/>
    <a:srgbClr val="3DB0E3"/>
    <a:srgbClr val="D4E2F4"/>
    <a:srgbClr val="843430"/>
    <a:srgbClr val="F06C62"/>
    <a:srgbClr val="629B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58" autoAdjust="0"/>
  </p:normalViewPr>
  <p:slideViewPr>
    <p:cSldViewPr>
      <p:cViewPr>
        <p:scale>
          <a:sx n="60" d="100"/>
          <a:sy n="60" d="100"/>
        </p:scale>
        <p:origin x="-1572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7" name="Picture 3" descr="C:\Users\Valery.ponomarev\Desktop\Картинки\Urok-1\Комп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9641" y="1916832"/>
            <a:ext cx="2829160" cy="24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alery.ponomarev\Desktop\Картинки\Urok-1\Планше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6316" y="3308451"/>
            <a:ext cx="1228042" cy="16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alery.ponomarev\Desktop\Картинки\Urok-1\смартфо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711176" cy="13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alery.ponomarev\Desktop\Картинки\Urok-1\ноу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4636" y="4057663"/>
            <a:ext cx="2712574" cy="15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576733"/>
            <a:ext cx="2808312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 уроку безопасного интернета 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5-9 классов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средней школы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3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ery.ponomarev\Desktop\Картинки\Urok-1\ноут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4914" y="4917588"/>
            <a:ext cx="3261019" cy="16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ОБЩЕНИЕ В ИНТЕРНЕТЕ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19749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0452" y="1988841"/>
            <a:ext cx="3626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кем общаться в интернете?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10188624" y="1467463"/>
            <a:ext cx="2113693" cy="2328470"/>
          </a:xfrm>
          <a:prstGeom prst="wedgeRectCallout">
            <a:avLst>
              <a:gd name="adj1" fmla="val 30397"/>
              <a:gd name="adj2" fmla="val 82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>
            <a:off x="5632310" y="3501009"/>
            <a:ext cx="3112997" cy="3025436"/>
          </a:xfrm>
          <a:custGeom>
            <a:avLst/>
            <a:gdLst>
              <a:gd name="connsiteX0" fmla="*/ 853791 w 2927250"/>
              <a:gd name="connsiteY0" fmla="*/ 2494754 h 2217559"/>
              <a:gd name="connsiteX1" fmla="*/ 744354 w 2927250"/>
              <a:gd name="connsiteY1" fmla="*/ 2074434 h 2217559"/>
              <a:gd name="connsiteX2" fmla="*/ 298738 w 2927250"/>
              <a:gd name="connsiteY2" fmla="*/ 437480 h 2217559"/>
              <a:gd name="connsiteX3" fmla="*/ 1916155 w 2927250"/>
              <a:gd name="connsiteY3" fmla="*/ 54327 h 2217559"/>
              <a:gd name="connsiteX4" fmla="*/ 2826747 w 2927250"/>
              <a:gd name="connsiteY4" fmla="*/ 1512563 h 2217559"/>
              <a:gd name="connsiteX5" fmla="*/ 1274238 w 2927250"/>
              <a:gd name="connsiteY5" fmla="*/ 2208237 h 2217559"/>
              <a:gd name="connsiteX6" fmla="*/ 853791 w 2927250"/>
              <a:gd name="connsiteY6" fmla="*/ 2494754 h 2217559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994219 w 2647725"/>
              <a:gd name="connsiteY5" fmla="*/ 2199958 h 2486475"/>
              <a:gd name="connsiteX6" fmla="*/ 573772 w 2647725"/>
              <a:gd name="connsiteY6" fmla="*/ 2486475 h 2486475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1414349 w 2647725"/>
              <a:gd name="connsiteY5" fmla="*/ 1884860 h 2486475"/>
              <a:gd name="connsiteX6" fmla="*/ 573772 w 2647725"/>
              <a:gd name="connsiteY6" fmla="*/ 2486475 h 2486475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26081 w 2661369"/>
              <a:gd name="connsiteY0" fmla="*/ 2364835 h 2364835"/>
              <a:gd name="connsiteX1" fmla="*/ 1027855 w 2661369"/>
              <a:gd name="connsiteY1" fmla="*/ 1895088 h 2364835"/>
              <a:gd name="connsiteX2" fmla="*/ 603376 w 2661369"/>
              <a:gd name="connsiteY2" fmla="*/ 1646065 h 2364835"/>
              <a:gd name="connsiteX3" fmla="*/ 32363 w 2661369"/>
              <a:gd name="connsiteY3" fmla="*/ 424950 h 2364835"/>
              <a:gd name="connsiteX4" fmla="*/ 1649780 w 2661369"/>
              <a:gd name="connsiteY4" fmla="*/ 41797 h 2364835"/>
              <a:gd name="connsiteX5" fmla="*/ 2560372 w 2661369"/>
              <a:gd name="connsiteY5" fmla="*/ 1500033 h 2364835"/>
              <a:gd name="connsiteX6" fmla="*/ 1427993 w 2661369"/>
              <a:gd name="connsiteY6" fmla="*/ 1880609 h 2364835"/>
              <a:gd name="connsiteX7" fmla="*/ 1026081 w 2661369"/>
              <a:gd name="connsiteY7" fmla="*/ 2364835 h 2364835"/>
              <a:gd name="connsiteX0" fmla="*/ 1031707 w 2666995"/>
              <a:gd name="connsiteY0" fmla="*/ 2367392 h 2367392"/>
              <a:gd name="connsiteX1" fmla="*/ 1033481 w 2666995"/>
              <a:gd name="connsiteY1" fmla="*/ 1897645 h 2367392"/>
              <a:gd name="connsiteX2" fmla="*/ 553397 w 2666995"/>
              <a:gd name="connsiteY2" fmla="*/ 1803081 h 2367392"/>
              <a:gd name="connsiteX3" fmla="*/ 37989 w 2666995"/>
              <a:gd name="connsiteY3" fmla="*/ 427507 h 2367392"/>
              <a:gd name="connsiteX4" fmla="*/ 1655406 w 2666995"/>
              <a:gd name="connsiteY4" fmla="*/ 44354 h 2367392"/>
              <a:gd name="connsiteX5" fmla="*/ 2565998 w 2666995"/>
              <a:gd name="connsiteY5" fmla="*/ 1502590 h 2367392"/>
              <a:gd name="connsiteX6" fmla="*/ 1433619 w 2666995"/>
              <a:gd name="connsiteY6" fmla="*/ 1883166 h 2367392"/>
              <a:gd name="connsiteX7" fmla="*/ 1031707 w 2666995"/>
              <a:gd name="connsiteY7" fmla="*/ 2367392 h 2367392"/>
              <a:gd name="connsiteX0" fmla="*/ 1090313 w 2693848"/>
              <a:gd name="connsiteY0" fmla="*/ 2337117 h 2337117"/>
              <a:gd name="connsiteX1" fmla="*/ 1092087 w 2693848"/>
              <a:gd name="connsiteY1" fmla="*/ 1867370 h 2337117"/>
              <a:gd name="connsiteX2" fmla="*/ 612003 w 2693848"/>
              <a:gd name="connsiteY2" fmla="*/ 1772806 h 2337117"/>
              <a:gd name="connsiteX3" fmla="*/ 34811 w 2693848"/>
              <a:gd name="connsiteY3" fmla="*/ 792648 h 2337117"/>
              <a:gd name="connsiteX4" fmla="*/ 1714012 w 2693848"/>
              <a:gd name="connsiteY4" fmla="*/ 14079 h 2337117"/>
              <a:gd name="connsiteX5" fmla="*/ 2624604 w 2693848"/>
              <a:gd name="connsiteY5" fmla="*/ 1472315 h 2337117"/>
              <a:gd name="connsiteX6" fmla="*/ 1492225 w 2693848"/>
              <a:gd name="connsiteY6" fmla="*/ 1852891 h 2337117"/>
              <a:gd name="connsiteX7" fmla="*/ 1090313 w 2693848"/>
              <a:gd name="connsiteY7" fmla="*/ 2337117 h 2337117"/>
              <a:gd name="connsiteX0" fmla="*/ 1056214 w 2653129"/>
              <a:gd name="connsiteY0" fmla="*/ 2385031 h 2385031"/>
              <a:gd name="connsiteX1" fmla="*/ 1057988 w 2653129"/>
              <a:gd name="connsiteY1" fmla="*/ 1915284 h 2385031"/>
              <a:gd name="connsiteX2" fmla="*/ 577904 w 2653129"/>
              <a:gd name="connsiteY2" fmla="*/ 1820720 h 2385031"/>
              <a:gd name="connsiteX3" fmla="*/ 712 w 2653129"/>
              <a:gd name="connsiteY3" fmla="*/ 840562 h 2385031"/>
              <a:gd name="connsiteX4" fmla="*/ 701471 w 2653129"/>
              <a:gd name="connsiteY4" fmla="*/ 325553 h 2385031"/>
              <a:gd name="connsiteX5" fmla="*/ 1679913 w 2653129"/>
              <a:gd name="connsiteY5" fmla="*/ 61993 h 2385031"/>
              <a:gd name="connsiteX6" fmla="*/ 2590505 w 2653129"/>
              <a:gd name="connsiteY6" fmla="*/ 1520229 h 2385031"/>
              <a:gd name="connsiteX7" fmla="*/ 1458126 w 2653129"/>
              <a:gd name="connsiteY7" fmla="*/ 1900805 h 2385031"/>
              <a:gd name="connsiteX8" fmla="*/ 1056214 w 2653129"/>
              <a:gd name="connsiteY8" fmla="*/ 2385031 h 2385031"/>
              <a:gd name="connsiteX0" fmla="*/ 1056267 w 2655099"/>
              <a:gd name="connsiteY0" fmla="*/ 2440846 h 2440846"/>
              <a:gd name="connsiteX1" fmla="*/ 1058041 w 2655099"/>
              <a:gd name="connsiteY1" fmla="*/ 1971099 h 2440846"/>
              <a:gd name="connsiteX2" fmla="*/ 577957 w 2655099"/>
              <a:gd name="connsiteY2" fmla="*/ 1876535 h 2440846"/>
              <a:gd name="connsiteX3" fmla="*/ 765 w 2655099"/>
              <a:gd name="connsiteY3" fmla="*/ 896377 h 2440846"/>
              <a:gd name="connsiteX4" fmla="*/ 485281 w 2655099"/>
              <a:gd name="connsiteY4" fmla="*/ 177482 h 2440846"/>
              <a:gd name="connsiteX5" fmla="*/ 1679966 w 2655099"/>
              <a:gd name="connsiteY5" fmla="*/ 117808 h 2440846"/>
              <a:gd name="connsiteX6" fmla="*/ 2590558 w 2655099"/>
              <a:gd name="connsiteY6" fmla="*/ 1576044 h 2440846"/>
              <a:gd name="connsiteX7" fmla="*/ 1458179 w 2655099"/>
              <a:gd name="connsiteY7" fmla="*/ 1956620 h 2440846"/>
              <a:gd name="connsiteX8" fmla="*/ 1056267 w 2655099"/>
              <a:gd name="connsiteY8" fmla="*/ 2440846 h 2440846"/>
              <a:gd name="connsiteX0" fmla="*/ 1056267 w 2643607"/>
              <a:gd name="connsiteY0" fmla="*/ 2576279 h 2576279"/>
              <a:gd name="connsiteX1" fmla="*/ 1058041 w 2643607"/>
              <a:gd name="connsiteY1" fmla="*/ 2106532 h 2576279"/>
              <a:gd name="connsiteX2" fmla="*/ 577957 w 2643607"/>
              <a:gd name="connsiteY2" fmla="*/ 2011968 h 2576279"/>
              <a:gd name="connsiteX3" fmla="*/ 765 w 2643607"/>
              <a:gd name="connsiteY3" fmla="*/ 1031810 h 2576279"/>
              <a:gd name="connsiteX4" fmla="*/ 485281 w 2643607"/>
              <a:gd name="connsiteY4" fmla="*/ 312915 h 2576279"/>
              <a:gd name="connsiteX5" fmla="*/ 1439010 w 2643607"/>
              <a:gd name="connsiteY5" fmla="*/ 80247 h 2576279"/>
              <a:gd name="connsiteX6" fmla="*/ 2590558 w 2643607"/>
              <a:gd name="connsiteY6" fmla="*/ 1711477 h 2576279"/>
              <a:gd name="connsiteX7" fmla="*/ 1458179 w 2643607"/>
              <a:gd name="connsiteY7" fmla="*/ 2092053 h 2576279"/>
              <a:gd name="connsiteX8" fmla="*/ 1056267 w 2643607"/>
              <a:gd name="connsiteY8" fmla="*/ 2576279 h 2576279"/>
              <a:gd name="connsiteX0" fmla="*/ 1056267 w 2184377"/>
              <a:gd name="connsiteY0" fmla="*/ 2576711 h 2576711"/>
              <a:gd name="connsiteX1" fmla="*/ 1058041 w 2184377"/>
              <a:gd name="connsiteY1" fmla="*/ 2106964 h 2576711"/>
              <a:gd name="connsiteX2" fmla="*/ 577957 w 2184377"/>
              <a:gd name="connsiteY2" fmla="*/ 2012400 h 2576711"/>
              <a:gd name="connsiteX3" fmla="*/ 765 w 2184377"/>
              <a:gd name="connsiteY3" fmla="*/ 1032242 h 2576711"/>
              <a:gd name="connsiteX4" fmla="*/ 485281 w 2184377"/>
              <a:gd name="connsiteY4" fmla="*/ 313347 h 2576711"/>
              <a:gd name="connsiteX5" fmla="*/ 1439010 w 2184377"/>
              <a:gd name="connsiteY5" fmla="*/ 80679 h 2576711"/>
              <a:gd name="connsiteX6" fmla="*/ 2108645 w 2184377"/>
              <a:gd name="connsiteY6" fmla="*/ 1718087 h 2576711"/>
              <a:gd name="connsiteX7" fmla="*/ 1458179 w 2184377"/>
              <a:gd name="connsiteY7" fmla="*/ 2092485 h 2576711"/>
              <a:gd name="connsiteX8" fmla="*/ 1056267 w 2184377"/>
              <a:gd name="connsiteY8" fmla="*/ 2576711 h 2576711"/>
              <a:gd name="connsiteX0" fmla="*/ 1056267 w 2155402"/>
              <a:gd name="connsiteY0" fmla="*/ 2517893 h 2517893"/>
              <a:gd name="connsiteX1" fmla="*/ 1058041 w 2155402"/>
              <a:gd name="connsiteY1" fmla="*/ 2048146 h 2517893"/>
              <a:gd name="connsiteX2" fmla="*/ 577957 w 2155402"/>
              <a:gd name="connsiteY2" fmla="*/ 1953582 h 2517893"/>
              <a:gd name="connsiteX3" fmla="*/ 765 w 2155402"/>
              <a:gd name="connsiteY3" fmla="*/ 973424 h 2517893"/>
              <a:gd name="connsiteX4" fmla="*/ 485281 w 2155402"/>
              <a:gd name="connsiteY4" fmla="*/ 254529 h 2517893"/>
              <a:gd name="connsiteX5" fmla="*/ 1439010 w 2155402"/>
              <a:gd name="connsiteY5" fmla="*/ 21861 h 2517893"/>
              <a:gd name="connsiteX6" fmla="*/ 2029875 w 2155402"/>
              <a:gd name="connsiteY6" fmla="*/ 773513 h 2517893"/>
              <a:gd name="connsiteX7" fmla="*/ 2108645 w 2155402"/>
              <a:gd name="connsiteY7" fmla="*/ 1659269 h 2517893"/>
              <a:gd name="connsiteX8" fmla="*/ 1458179 w 2155402"/>
              <a:gd name="connsiteY8" fmla="*/ 2033667 h 2517893"/>
              <a:gd name="connsiteX9" fmla="*/ 1056267 w 2155402"/>
              <a:gd name="connsiteY9" fmla="*/ 2517893 h 2517893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589253"/>
              <a:gd name="connsiteY0" fmla="*/ 2504965 h 2504965"/>
              <a:gd name="connsiteX1" fmla="*/ 1058041 w 2589253"/>
              <a:gd name="connsiteY1" fmla="*/ 2035218 h 2504965"/>
              <a:gd name="connsiteX2" fmla="*/ 577957 w 2589253"/>
              <a:gd name="connsiteY2" fmla="*/ 1940654 h 2504965"/>
              <a:gd name="connsiteX3" fmla="*/ 765 w 2589253"/>
              <a:gd name="connsiteY3" fmla="*/ 960496 h 2504965"/>
              <a:gd name="connsiteX4" fmla="*/ 485281 w 2589253"/>
              <a:gd name="connsiteY4" fmla="*/ 241601 h 2504965"/>
              <a:gd name="connsiteX5" fmla="*/ 1439010 w 2589253"/>
              <a:gd name="connsiteY5" fmla="*/ 8933 h 2504965"/>
              <a:gd name="connsiteX6" fmla="*/ 2233762 w 2589253"/>
              <a:gd name="connsiteY6" fmla="*/ 525807 h 2504965"/>
              <a:gd name="connsiteX7" fmla="*/ 2108645 w 2589253"/>
              <a:gd name="connsiteY7" fmla="*/ 1646341 h 2504965"/>
              <a:gd name="connsiteX8" fmla="*/ 1458179 w 2589253"/>
              <a:gd name="connsiteY8" fmla="*/ 2020739 h 2504965"/>
              <a:gd name="connsiteX9" fmla="*/ 1056267 w 2589253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91347 h 2591347"/>
              <a:gd name="connsiteX1" fmla="*/ 1058041 w 2712035"/>
              <a:gd name="connsiteY1" fmla="*/ 2121600 h 2591347"/>
              <a:gd name="connsiteX2" fmla="*/ 577957 w 2712035"/>
              <a:gd name="connsiteY2" fmla="*/ 2027036 h 2591347"/>
              <a:gd name="connsiteX3" fmla="*/ 765 w 2712035"/>
              <a:gd name="connsiteY3" fmla="*/ 1046878 h 2591347"/>
              <a:gd name="connsiteX4" fmla="*/ 485281 w 2712035"/>
              <a:gd name="connsiteY4" fmla="*/ 327983 h 2591347"/>
              <a:gd name="connsiteX5" fmla="*/ 1439010 w 2712035"/>
              <a:gd name="connsiteY5" fmla="*/ 95315 h 2591347"/>
              <a:gd name="connsiteX6" fmla="*/ 2233762 w 2712035"/>
              <a:gd name="connsiteY6" fmla="*/ 612189 h 2591347"/>
              <a:gd name="connsiteX7" fmla="*/ 2108645 w 2712035"/>
              <a:gd name="connsiteY7" fmla="*/ 1732723 h 2591347"/>
              <a:gd name="connsiteX8" fmla="*/ 1458179 w 2712035"/>
              <a:gd name="connsiteY8" fmla="*/ 2107121 h 2591347"/>
              <a:gd name="connsiteX9" fmla="*/ 1056267 w 2712035"/>
              <a:gd name="connsiteY9" fmla="*/ 2591347 h 2591347"/>
              <a:gd name="connsiteX0" fmla="*/ 1056267 w 2712035"/>
              <a:gd name="connsiteY0" fmla="*/ 2668906 h 2668906"/>
              <a:gd name="connsiteX1" fmla="*/ 1058041 w 2712035"/>
              <a:gd name="connsiteY1" fmla="*/ 2199159 h 2668906"/>
              <a:gd name="connsiteX2" fmla="*/ 577957 w 2712035"/>
              <a:gd name="connsiteY2" fmla="*/ 2104595 h 2668906"/>
              <a:gd name="connsiteX3" fmla="*/ 765 w 2712035"/>
              <a:gd name="connsiteY3" fmla="*/ 1124437 h 2668906"/>
              <a:gd name="connsiteX4" fmla="*/ 485281 w 2712035"/>
              <a:gd name="connsiteY4" fmla="*/ 405542 h 2668906"/>
              <a:gd name="connsiteX5" fmla="*/ 1439010 w 2712035"/>
              <a:gd name="connsiteY5" fmla="*/ 172874 h 2668906"/>
              <a:gd name="connsiteX6" fmla="*/ 2233762 w 2712035"/>
              <a:gd name="connsiteY6" fmla="*/ 689748 h 2668906"/>
              <a:gd name="connsiteX7" fmla="*/ 2108645 w 2712035"/>
              <a:gd name="connsiteY7" fmla="*/ 1810282 h 2668906"/>
              <a:gd name="connsiteX8" fmla="*/ 1458179 w 2712035"/>
              <a:gd name="connsiteY8" fmla="*/ 2184680 h 2668906"/>
              <a:gd name="connsiteX9" fmla="*/ 1056267 w 2712035"/>
              <a:gd name="connsiteY9" fmla="*/ 2668906 h 2668906"/>
              <a:gd name="connsiteX0" fmla="*/ 1056267 w 2712035"/>
              <a:gd name="connsiteY0" fmla="*/ 2674063 h 2674063"/>
              <a:gd name="connsiteX1" fmla="*/ 1058041 w 2712035"/>
              <a:gd name="connsiteY1" fmla="*/ 2204316 h 2674063"/>
              <a:gd name="connsiteX2" fmla="*/ 577957 w 2712035"/>
              <a:gd name="connsiteY2" fmla="*/ 2109752 h 2674063"/>
              <a:gd name="connsiteX3" fmla="*/ 765 w 2712035"/>
              <a:gd name="connsiteY3" fmla="*/ 1129594 h 2674063"/>
              <a:gd name="connsiteX4" fmla="*/ 485281 w 2712035"/>
              <a:gd name="connsiteY4" fmla="*/ 410699 h 2674063"/>
              <a:gd name="connsiteX5" fmla="*/ 1439010 w 2712035"/>
              <a:gd name="connsiteY5" fmla="*/ 178031 h 2674063"/>
              <a:gd name="connsiteX6" fmla="*/ 2233762 w 2712035"/>
              <a:gd name="connsiteY6" fmla="*/ 694905 h 2674063"/>
              <a:gd name="connsiteX7" fmla="*/ 2108645 w 2712035"/>
              <a:gd name="connsiteY7" fmla="*/ 1815439 h 2674063"/>
              <a:gd name="connsiteX8" fmla="*/ 1458179 w 2712035"/>
              <a:gd name="connsiteY8" fmla="*/ 2189837 h 2674063"/>
              <a:gd name="connsiteX9" fmla="*/ 1056267 w 2712035"/>
              <a:gd name="connsiteY9" fmla="*/ 2674063 h 2674063"/>
              <a:gd name="connsiteX0" fmla="*/ 1056267 w 2712035"/>
              <a:gd name="connsiteY0" fmla="*/ 2692940 h 2692940"/>
              <a:gd name="connsiteX1" fmla="*/ 1058041 w 2712035"/>
              <a:gd name="connsiteY1" fmla="*/ 2223193 h 2692940"/>
              <a:gd name="connsiteX2" fmla="*/ 577957 w 2712035"/>
              <a:gd name="connsiteY2" fmla="*/ 2128629 h 2692940"/>
              <a:gd name="connsiteX3" fmla="*/ 765 w 2712035"/>
              <a:gd name="connsiteY3" fmla="*/ 1148471 h 2692940"/>
              <a:gd name="connsiteX4" fmla="*/ 485281 w 2712035"/>
              <a:gd name="connsiteY4" fmla="*/ 429576 h 2692940"/>
              <a:gd name="connsiteX5" fmla="*/ 1439010 w 2712035"/>
              <a:gd name="connsiteY5" fmla="*/ 196908 h 2692940"/>
              <a:gd name="connsiteX6" fmla="*/ 2233762 w 2712035"/>
              <a:gd name="connsiteY6" fmla="*/ 713782 h 2692940"/>
              <a:gd name="connsiteX7" fmla="*/ 2108645 w 2712035"/>
              <a:gd name="connsiteY7" fmla="*/ 1834316 h 2692940"/>
              <a:gd name="connsiteX8" fmla="*/ 1458179 w 2712035"/>
              <a:gd name="connsiteY8" fmla="*/ 2208714 h 2692940"/>
              <a:gd name="connsiteX9" fmla="*/ 1056267 w 2712035"/>
              <a:gd name="connsiteY9" fmla="*/ 2692940 h 2692940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715843 h 2715843"/>
              <a:gd name="connsiteX1" fmla="*/ 1062068 w 2716062"/>
              <a:gd name="connsiteY1" fmla="*/ 2246096 h 2715843"/>
              <a:gd name="connsiteX2" fmla="*/ 581984 w 2716062"/>
              <a:gd name="connsiteY2" fmla="*/ 2151532 h 2715843"/>
              <a:gd name="connsiteX3" fmla="*/ 4792 w 2716062"/>
              <a:gd name="connsiteY3" fmla="*/ 1171374 h 2715843"/>
              <a:gd name="connsiteX4" fmla="*/ 489308 w 2716062"/>
              <a:gd name="connsiteY4" fmla="*/ 452479 h 2715843"/>
              <a:gd name="connsiteX5" fmla="*/ 1443037 w 2716062"/>
              <a:gd name="connsiteY5" fmla="*/ 219811 h 2715843"/>
              <a:gd name="connsiteX6" fmla="*/ 2237789 w 2716062"/>
              <a:gd name="connsiteY6" fmla="*/ 736685 h 2715843"/>
              <a:gd name="connsiteX7" fmla="*/ 2112672 w 2716062"/>
              <a:gd name="connsiteY7" fmla="*/ 1857219 h 2715843"/>
              <a:gd name="connsiteX8" fmla="*/ 1462206 w 2716062"/>
              <a:gd name="connsiteY8" fmla="*/ 2231617 h 2715843"/>
              <a:gd name="connsiteX9" fmla="*/ 1060294 w 2716062"/>
              <a:gd name="connsiteY9" fmla="*/ 2715843 h 2715843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66214"/>
              <a:gd name="connsiteY0" fmla="*/ 2718795 h 2718795"/>
              <a:gd name="connsiteX1" fmla="*/ 1267108 w 2966214"/>
              <a:gd name="connsiteY1" fmla="*/ 2249048 h 2718795"/>
              <a:gd name="connsiteX2" fmla="*/ 787024 w 2966214"/>
              <a:gd name="connsiteY2" fmla="*/ 2154484 h 2718795"/>
              <a:gd name="connsiteX3" fmla="*/ 209832 w 2966214"/>
              <a:gd name="connsiteY3" fmla="*/ 1174326 h 2718795"/>
              <a:gd name="connsiteX4" fmla="*/ 694348 w 2966214"/>
              <a:gd name="connsiteY4" fmla="*/ 455431 h 2718795"/>
              <a:gd name="connsiteX5" fmla="*/ 1648077 w 2966214"/>
              <a:gd name="connsiteY5" fmla="*/ 222763 h 2718795"/>
              <a:gd name="connsiteX6" fmla="*/ 2442829 w 2966214"/>
              <a:gd name="connsiteY6" fmla="*/ 739637 h 2718795"/>
              <a:gd name="connsiteX7" fmla="*/ 2397367 w 2966214"/>
              <a:gd name="connsiteY7" fmla="*/ 2031363 h 2718795"/>
              <a:gd name="connsiteX8" fmla="*/ 1667246 w 2966214"/>
              <a:gd name="connsiteY8" fmla="*/ 2234569 h 2718795"/>
              <a:gd name="connsiteX9" fmla="*/ 1265334 w 2966214"/>
              <a:gd name="connsiteY9" fmla="*/ 2718795 h 2718795"/>
              <a:gd name="connsiteX0" fmla="*/ 1265334 w 2789237"/>
              <a:gd name="connsiteY0" fmla="*/ 2718795 h 2718795"/>
              <a:gd name="connsiteX1" fmla="*/ 1267108 w 2789237"/>
              <a:gd name="connsiteY1" fmla="*/ 2249048 h 2718795"/>
              <a:gd name="connsiteX2" fmla="*/ 787024 w 2789237"/>
              <a:gd name="connsiteY2" fmla="*/ 2154484 h 2718795"/>
              <a:gd name="connsiteX3" fmla="*/ 209832 w 2789237"/>
              <a:gd name="connsiteY3" fmla="*/ 1174326 h 2718795"/>
              <a:gd name="connsiteX4" fmla="*/ 694348 w 2789237"/>
              <a:gd name="connsiteY4" fmla="*/ 455431 h 2718795"/>
              <a:gd name="connsiteX5" fmla="*/ 1648077 w 2789237"/>
              <a:gd name="connsiteY5" fmla="*/ 222763 h 2718795"/>
              <a:gd name="connsiteX6" fmla="*/ 2442829 w 2789237"/>
              <a:gd name="connsiteY6" fmla="*/ 739637 h 2718795"/>
              <a:gd name="connsiteX7" fmla="*/ 2397367 w 2789237"/>
              <a:gd name="connsiteY7" fmla="*/ 2031363 h 2718795"/>
              <a:gd name="connsiteX8" fmla="*/ 1667246 w 2789237"/>
              <a:gd name="connsiteY8" fmla="*/ 2234569 h 2718795"/>
              <a:gd name="connsiteX9" fmla="*/ 1265334 w 2789237"/>
              <a:gd name="connsiteY9" fmla="*/ 2718795 h 271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9237" h="2718795">
                <a:moveTo>
                  <a:pt x="1265334" y="2718795"/>
                </a:moveTo>
                <a:cubicBezTo>
                  <a:pt x="1309174" y="2541618"/>
                  <a:pt x="1303587" y="2389155"/>
                  <a:pt x="1267108" y="2249048"/>
                </a:cubicBezTo>
                <a:cubicBezTo>
                  <a:pt x="1196657" y="2129253"/>
                  <a:pt x="1070328" y="2380972"/>
                  <a:pt x="787024" y="2154484"/>
                </a:cubicBezTo>
                <a:cubicBezTo>
                  <a:pt x="-299470" y="2273985"/>
                  <a:pt x="-15678" y="1303043"/>
                  <a:pt x="209832" y="1174326"/>
                </a:cubicBezTo>
                <a:cubicBezTo>
                  <a:pt x="178104" y="903997"/>
                  <a:pt x="185881" y="566657"/>
                  <a:pt x="694348" y="455431"/>
                </a:cubicBezTo>
                <a:cubicBezTo>
                  <a:pt x="930967" y="-279811"/>
                  <a:pt x="1556317" y="56658"/>
                  <a:pt x="1648077" y="222763"/>
                </a:cubicBezTo>
                <a:cubicBezTo>
                  <a:pt x="1655264" y="235773"/>
                  <a:pt x="2349758" y="-188171"/>
                  <a:pt x="2442829" y="739637"/>
                </a:cubicBezTo>
                <a:cubicBezTo>
                  <a:pt x="2943673" y="796295"/>
                  <a:pt x="2877743" y="1778948"/>
                  <a:pt x="2397367" y="2031363"/>
                </a:cubicBezTo>
                <a:cubicBezTo>
                  <a:pt x="2319206" y="2024064"/>
                  <a:pt x="2334291" y="2300511"/>
                  <a:pt x="1667246" y="2234569"/>
                </a:cubicBezTo>
                <a:cubicBezTo>
                  <a:pt x="1533275" y="2395978"/>
                  <a:pt x="1541408" y="2606813"/>
                  <a:pt x="1265334" y="27187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11560" y="3501008"/>
            <a:ext cx="1945573" cy="295132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3"/>
          <p:cNvSpPr/>
          <p:nvPr/>
        </p:nvSpPr>
        <p:spPr>
          <a:xfrm flipH="1">
            <a:off x="4332047" y="1988841"/>
            <a:ext cx="2514040" cy="3424708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ьная выноска 20"/>
          <p:cNvSpPr/>
          <p:nvPr/>
        </p:nvSpPr>
        <p:spPr>
          <a:xfrm>
            <a:off x="1632123" y="2630777"/>
            <a:ext cx="2891211" cy="2346191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30452" y="4034049"/>
            <a:ext cx="1907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Прежде </a:t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встретиться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интернета – посоветуйся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родителями!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67108" y="3039344"/>
            <a:ext cx="26736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Родственники</a:t>
            </a:r>
          </a:p>
          <a:p>
            <a:r>
              <a:rPr lang="ru-RU" sz="1400" dirty="0" smtClean="0"/>
              <a:t>Одноклассники</a:t>
            </a:r>
            <a:endParaRPr lang="ru-RU" sz="1400" dirty="0"/>
          </a:p>
          <a:p>
            <a:r>
              <a:rPr lang="ru-RU" sz="1400" dirty="0" smtClean="0"/>
              <a:t>Друзья и знакомые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85423" y="2443499"/>
            <a:ext cx="2404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С незнакомцами </a:t>
            </a:r>
            <a:br>
              <a:rPr lang="ru-RU" sz="1400" dirty="0" smtClean="0"/>
            </a:br>
            <a:r>
              <a:rPr lang="ru-RU" sz="1400" dirty="0" smtClean="0"/>
              <a:t>в интернете </a:t>
            </a:r>
            <a:br>
              <a:rPr lang="ru-RU" sz="1400" dirty="0" smtClean="0"/>
            </a:br>
            <a:r>
              <a:rPr lang="ru-RU" sz="1400" dirty="0" smtClean="0"/>
              <a:t>нужно обращаться </a:t>
            </a:r>
            <a:br>
              <a:rPr lang="ru-RU" sz="1400" dirty="0" smtClean="0"/>
            </a:br>
            <a:r>
              <a:rPr lang="ru-RU" sz="1400" dirty="0" smtClean="0"/>
              <a:t>как </a:t>
            </a:r>
            <a:br>
              <a:rPr lang="ru-RU" sz="1400" dirty="0" smtClean="0"/>
            </a:br>
            <a:r>
              <a:rPr lang="ru-RU" sz="1400" dirty="0" smtClean="0"/>
              <a:t>с незнакомыми </a:t>
            </a:r>
          </a:p>
          <a:p>
            <a:r>
              <a:rPr lang="ru-RU" sz="1400" dirty="0" smtClean="0"/>
              <a:t>на улице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516216" y="4225090"/>
            <a:ext cx="2404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Незнакомцы </a:t>
            </a:r>
            <a:br>
              <a:rPr lang="ru-RU" sz="1400" dirty="0" smtClean="0"/>
            </a:br>
            <a:r>
              <a:rPr lang="ru-RU" sz="1400" dirty="0" smtClean="0"/>
              <a:t>Попрошайки</a:t>
            </a:r>
          </a:p>
          <a:p>
            <a:r>
              <a:rPr lang="ru-RU" sz="1400" dirty="0" smtClean="0"/>
              <a:t>Излишне любопытные</a:t>
            </a:r>
          </a:p>
          <a:p>
            <a:r>
              <a:rPr lang="ru-RU" sz="1400" dirty="0" smtClean="0"/>
              <a:t>Интернет-хамы </a:t>
            </a:r>
            <a:br>
              <a:rPr lang="ru-RU" sz="1400" dirty="0" smtClean="0"/>
            </a:br>
            <a:r>
              <a:rPr lang="ru-RU" sz="1400" dirty="0" smtClean="0"/>
              <a:t>(тролли)</a:t>
            </a:r>
          </a:p>
          <a:p>
            <a:r>
              <a:rPr lang="ru-RU" sz="1400" dirty="0" smtClean="0"/>
              <a:t>Преступники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28175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11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ПОДДЕЛЬНЫЕ САЙТЫ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12" y="1631227"/>
            <a:ext cx="4190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браузера: </a:t>
            </a: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избранное», «закладки», «быстрый доступ»!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 адрес сайта!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 внимание на настоящий адрес сайта!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наведении мыши реальный адрес отображается во всплывающей подсказке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603" y="3906118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опасны сайты-подделки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крадут пароли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распространяют вредоносное 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навязывают платные услуги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62229" y="1916832"/>
            <a:ext cx="3217721" cy="2528437"/>
          </a:xfrm>
          <a:prstGeom prst="rect">
            <a:avLst/>
          </a:prstGeom>
          <a:noFill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63" b="43976"/>
          <a:stretch/>
        </p:blipFill>
        <p:spPr bwMode="auto">
          <a:xfrm>
            <a:off x="5076056" y="4790880"/>
            <a:ext cx="3227700" cy="1263079"/>
          </a:xfrm>
          <a:prstGeom prst="rect">
            <a:avLst/>
          </a:prstGeom>
          <a:noFill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432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ЛОВУШКИ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8500" y="3745195"/>
            <a:ext cx="40477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Закрой страницу, блокировка пропала? 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 порядке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Войди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сеть как обычно и убедись,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все в порядке! </a:t>
            </a: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систему своим антивирусом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отправку СМС!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– ловушки</a:t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блокировкой или заражением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873915"/>
            <a:ext cx="3240359" cy="1282802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2" name="Picture 2" descr="C:\Users\Stanislav.Skusov\Desktop\Безымянный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043"/>
          <a:stretch/>
        </p:blipFill>
        <p:spPr bwMode="auto">
          <a:xfrm>
            <a:off x="5507994" y="3384938"/>
            <a:ext cx="2394361" cy="107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9845"/>
          <a:stretch/>
        </p:blipFill>
        <p:spPr bwMode="auto">
          <a:xfrm>
            <a:off x="5129967" y="4801033"/>
            <a:ext cx="3186449" cy="122139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098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4548" y="1645683"/>
            <a:ext cx="3641839" cy="45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537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ЛОВУШКИ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02254" y="4406756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Удаляй письма с незнакомых адресов!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неизвестные ссылки!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отправку СМС!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кнопки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«Это спам», «Заблокировать отправителя»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183" y="2963688"/>
            <a:ext cx="3557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Осторожно, СПАМ!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СПАМ – массовая рассылка писем с назойливой рекламой. Часто содержит вредоносные ссылки.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1907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Программы-ловушки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блокировкой или заражением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512"/>
          <a:stretch/>
        </p:blipFill>
        <p:spPr bwMode="auto">
          <a:xfrm>
            <a:off x="5148064" y="3355225"/>
            <a:ext cx="3266029" cy="129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057"/>
          <a:stretch/>
        </p:blipFill>
        <p:spPr bwMode="auto">
          <a:xfrm>
            <a:off x="5100691" y="1916832"/>
            <a:ext cx="1487533" cy="122413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48263" y="1905869"/>
            <a:ext cx="1008113" cy="107719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97152"/>
            <a:ext cx="3386140" cy="11433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18791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682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МОБИЛЬНЫЙ ИНТЕРНЕТ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62044" y="-1467544"/>
            <a:ext cx="221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Помни!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попало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навсегда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4484" y="4968750"/>
            <a:ext cx="47525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Следи за своим мобильным телефоном или планшетом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пароль на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телефон!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мобильный антивирус!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звонки и СМС с незнакомых номеров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5384" y="1556792"/>
            <a:ext cx="479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мобильном телефоне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важной информации!</a:t>
            </a:r>
          </a:p>
        </p:txBody>
      </p:sp>
      <p:pic>
        <p:nvPicPr>
          <p:cNvPr id="5123" name="Picture 3" descr="C:\Users\Valery.ponomarev\Desktop\Картинки\Urok-1\Смартфон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4725629" cy="23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53153" y="2852936"/>
            <a:ext cx="1487199" cy="280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253153" y="3120720"/>
            <a:ext cx="1487199" cy="234491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5" name="Picture 5" descr="C:\Users\Valery.ponomarev\Desktop\Картинки\Urok-1\Смартфон-2-рам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8947" y="3453859"/>
            <a:ext cx="3215611" cy="163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161049" y="2656654"/>
            <a:ext cx="36266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фотографии/видеозаписи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доступа к электронной почте и иным аккаунтам в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о банковских картах 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платежах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Привязка к балансу сим-карты.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8104" y="1665752"/>
            <a:ext cx="334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Проверяй, какие права просит </a:t>
            </a:r>
            <a:endPara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приложение!</a:t>
            </a:r>
          </a:p>
        </p:txBody>
      </p:sp>
      <p:pic>
        <p:nvPicPr>
          <p:cNvPr id="5127" name="Picture 7" descr="C:\Users\Valery.ponomarev\Desktop\Картинки\Urok-1\Смарт- с рукой-рам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25"/>
          <a:stretch/>
        </p:blipFill>
        <p:spPr bwMode="auto">
          <a:xfrm>
            <a:off x="6173852" y="2656653"/>
            <a:ext cx="2934459" cy="42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7618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ВРЕДОНОСНЫЕ ПРОГРАММЫ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8500" y="3745195"/>
            <a:ext cx="40477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</a:p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пиратских версиях троян отключает проверку лицензии…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он делает еще?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374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Вредоносные программы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маскируются под: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Музыку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Кряки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программы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33" r="30964"/>
          <a:stretch/>
        </p:blipFill>
        <p:spPr bwMode="auto">
          <a:xfrm>
            <a:off x="5095450" y="2499080"/>
            <a:ext cx="3219450" cy="546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r="64307"/>
          <a:stretch/>
        </p:blipFill>
        <p:spPr bwMode="auto">
          <a:xfrm>
            <a:off x="5076056" y="1916832"/>
            <a:ext cx="3238844" cy="58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24" t="36448" r="13232" b="17466"/>
          <a:stretch/>
        </p:blipFill>
        <p:spPr bwMode="auto">
          <a:xfrm>
            <a:off x="5097500" y="3277142"/>
            <a:ext cx="3240863" cy="1326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174" r="7495"/>
          <a:stretch/>
        </p:blipFill>
        <p:spPr bwMode="auto">
          <a:xfrm>
            <a:off x="5111355" y="4750675"/>
            <a:ext cx="3203546" cy="1172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4548" y="1645683"/>
            <a:ext cx="3641839" cy="45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9221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МОБИЛЬНЫЙ ИНТЕРНЕТ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4966" y="2636912"/>
            <a:ext cx="37501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распространения платных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услуг:</a:t>
            </a:r>
            <a:endParaRPr lang="en-US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Пробный срок 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автоматическим продлением)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Продажа бонусов в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играх</a:t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непроходимых уровнях)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Архивы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паролем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(требуется отправить СМС)</a:t>
            </a:r>
          </a:p>
        </p:txBody>
      </p:sp>
      <p:pic>
        <p:nvPicPr>
          <p:cNvPr id="25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602"/>
          <a:stretch/>
        </p:blipFill>
        <p:spPr bwMode="auto">
          <a:xfrm>
            <a:off x="5064311" y="1834283"/>
            <a:ext cx="3244117" cy="274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1"/>
          <a:stretch/>
        </p:blipFill>
        <p:spPr bwMode="auto">
          <a:xfrm>
            <a:off x="5017496" y="4769784"/>
            <a:ext cx="3290932" cy="12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38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 КОМПЬЮТЕР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4089" y="2518408"/>
            <a:ext cx="38249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Пользуйся ограниченной/защищенной учетной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записью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антивирус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 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файервол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осторожен и думай,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делаешь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звонки и СМС с незнакомых номеров!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Valery.ponomarev\Desktop\Картинки\Urok-1\слайд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02805"/>
            <a:ext cx="4317577" cy="535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931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 ИНСТРУМЕНТЫ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5237" y="2166681"/>
            <a:ext cx="41029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браузер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браузера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от 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фишинга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паролей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Быстрый доступ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Избранное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Расширения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Блокируем рекламу (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AdBlock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Учитываем рейтинг (WOT)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поиск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Безопасный или семейный поиск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\Инструмент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649" y="2348880"/>
            <a:ext cx="3897866" cy="317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0191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ИНТЕРНЕТ-ЗАВИСИМОСТЬ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4089" y="1851425"/>
            <a:ext cx="382498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: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сидишь за компьютером больше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часа в день;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хочешь отрываться от компьютера;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включаешь компьютер раньше,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умоешься;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 поиграешь, чем поешь;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 спишь и не высыпаешься;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удобней общаться в сети,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 жизни;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ругаешься с родителями, когда нужно выключить компьютер и помочь по дому, сделать уроки;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солгать, чтобы посидеть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 подольше;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тратить деньги на бонусы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играх.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Valery.ponomarev\Desktop\Картинки\Urok-1\час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11770"/>
            <a:ext cx="4597384" cy="294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9417" y="5513966"/>
            <a:ext cx="34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Ограничь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интернетом,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xmlns="" val="26985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37796" y="1772816"/>
            <a:ext cx="3457668" cy="728464"/>
            <a:chOff x="-37796" y="836712"/>
            <a:chExt cx="3457668" cy="72846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37796" y="836712"/>
              <a:ext cx="3457668" cy="728464"/>
              <a:chOff x="-37796" y="836712"/>
              <a:chExt cx="3457668" cy="728464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629B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467544" y="836712"/>
                <a:ext cx="2952328" cy="606209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328" h="606209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23195" y="306594"/>
                      <a:pt x="2617299" y="306640"/>
                      <a:pt x="2627348" y="312216"/>
                    </a:cubicBezTo>
                    <a:cubicBezTo>
                      <a:pt x="2928798" y="609195"/>
                      <a:pt x="2613147" y="314376"/>
                      <a:pt x="2937256" y="606209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48838" y="914333"/>
              <a:ext cx="16067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spc="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Инструменты</a:t>
              </a:r>
              <a:endParaRPr lang="ru-RU" sz="16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549760" y="1772816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543140" y="836712"/>
              <a:ext cx="23955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такое сайт? </a:t>
              </a:r>
              <a:b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Какие бывают сайты: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ИНСТРУМЕНТЫ ДЛЯ РАБОТЫ В ИНТЕРНЕТЕ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1560" y="2996952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11560" y="308492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1560" y="3933056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11560" y="4005064"/>
            <a:ext cx="216024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1560" y="4869160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11559" y="4957137"/>
            <a:ext cx="216024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 клиент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1560" y="5733256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11559" y="5821233"/>
            <a:ext cx="216024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2852936"/>
            <a:ext cx="449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сообщений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8144" y="3491716"/>
            <a:ext cx="327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сеть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22103" y="4139788"/>
            <a:ext cx="2621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 сервис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92280" y="4684494"/>
            <a:ext cx="2062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поисковик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50272" y="5311541"/>
            <a:ext cx="1793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06072" y="5899338"/>
            <a:ext cx="1637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720099" y="3596262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3" name="Овал 42"/>
          <p:cNvSpPr/>
          <p:nvPr/>
        </p:nvSpPr>
        <p:spPr>
          <a:xfrm>
            <a:off x="4499992" y="2996952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Овал 43"/>
          <p:cNvSpPr/>
          <p:nvPr/>
        </p:nvSpPr>
        <p:spPr>
          <a:xfrm>
            <a:off x="6418159" y="4271610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Овал 44"/>
          <p:cNvSpPr/>
          <p:nvPr/>
        </p:nvSpPr>
        <p:spPr>
          <a:xfrm>
            <a:off x="6829386" y="4792708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6" name="Овал 45"/>
          <p:cNvSpPr/>
          <p:nvPr/>
        </p:nvSpPr>
        <p:spPr>
          <a:xfrm>
            <a:off x="7092280" y="5445224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7" name="Овал 46"/>
          <p:cNvSpPr/>
          <p:nvPr/>
        </p:nvSpPr>
        <p:spPr>
          <a:xfrm>
            <a:off x="7409755" y="6004103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50" name="Соединительная линия уступом 49"/>
          <p:cNvCxnSpPr>
            <a:stCxn id="43" idx="4"/>
          </p:cNvCxnSpPr>
          <p:nvPr/>
        </p:nvCxnSpPr>
        <p:spPr>
          <a:xfrm rot="5400000">
            <a:off x="3611252" y="3784828"/>
            <a:ext cx="1604608" cy="316888"/>
          </a:xfrm>
          <a:prstGeom prst="bentConnector3">
            <a:avLst>
              <a:gd name="adj1" fmla="val 19272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27" idx="2"/>
            <a:endCxn id="2051" idx="0"/>
          </p:cNvCxnSpPr>
          <p:nvPr/>
        </p:nvCxnSpPr>
        <p:spPr>
          <a:xfrm rot="10800000" flipV="1">
            <a:off x="4572001" y="3668270"/>
            <a:ext cx="1148099" cy="1077306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stCxn id="44" idx="2"/>
          </p:cNvCxnSpPr>
          <p:nvPr/>
        </p:nvCxnSpPr>
        <p:spPr>
          <a:xfrm rot="10800000" flipV="1">
            <a:off x="4860033" y="4343617"/>
            <a:ext cx="1558127" cy="401959"/>
          </a:xfrm>
          <a:prstGeom prst="bentConnector3">
            <a:avLst>
              <a:gd name="adj1" fmla="val 101206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>
            <a:stCxn id="45" idx="2"/>
          </p:cNvCxnSpPr>
          <p:nvPr/>
        </p:nvCxnSpPr>
        <p:spPr>
          <a:xfrm rot="10800000" flipV="1">
            <a:off x="5364088" y="4864716"/>
            <a:ext cx="1465299" cy="18911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>
            <a:stCxn id="46" idx="0"/>
          </p:cNvCxnSpPr>
          <p:nvPr/>
        </p:nvCxnSpPr>
        <p:spPr>
          <a:xfrm rot="16200000" flipV="1">
            <a:off x="6131795" y="4412731"/>
            <a:ext cx="267367" cy="1797620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>
            <a:stCxn id="47" idx="2"/>
          </p:cNvCxnSpPr>
          <p:nvPr/>
        </p:nvCxnSpPr>
        <p:spPr>
          <a:xfrm rot="10800000">
            <a:off x="5366669" y="5311541"/>
            <a:ext cx="2043087" cy="76457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Valery.ponomarev\Desktop\Картинки\Urok-1\руки с планшетом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8987" y="4745576"/>
            <a:ext cx="3346025" cy="21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8125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ИНТЕРНЕТ-ЗАВИСИМОСТЬ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5237" y="2166681"/>
            <a:ext cx="41029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до 80% школьников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12—13 лет страдают компьютерной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зависимостью</a:t>
            </a:r>
          </a:p>
          <a:p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третий выпускник имеет близорукость, нарушение осанки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четвертый выпускник имеет патологию сердечно-сосудистой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</a:p>
          <a:p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школьников  находятся в условиях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гиподинамии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полностью здоровы только 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14-23% школьников</a:t>
            </a:r>
          </a:p>
          <a:p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 descr="C:\Users\Valery.ponomarev\Desktop\Картинки\Urok-1\Мяч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948" y="2274369"/>
            <a:ext cx="3439294" cy="32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9417" y="5513966"/>
            <a:ext cx="34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Ограничь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интернетом,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xmlns="" val="227809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754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8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ry.ponomarev\Desktop\Картинки\Urok-1\За компом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2" r="2408"/>
          <a:stretch/>
        </p:blipFill>
        <p:spPr bwMode="auto">
          <a:xfrm>
            <a:off x="0" y="1610618"/>
            <a:ext cx="9155239" cy="52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ЛИЧНЫЕ ДАННЫЕ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4174" y="1130827"/>
            <a:ext cx="31131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и настрой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приватность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Используйте ник (псевдоним) или неполное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Подумай, прежде чем указать: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Последние покупки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Электронную почту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важные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часто собирают хулиганы и преступники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5013176"/>
            <a:ext cx="379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Все, что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попало в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интернет,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навсегда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73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ПРИМЕРЫ</a:t>
              </a: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04048" y="3395426"/>
            <a:ext cx="3343267" cy="1243552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Valery.ponomarev\Desktop\Картинки\Urok-1\Архив интернет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013"/>
          <a:stretch/>
        </p:blipFill>
        <p:spPr bwMode="auto">
          <a:xfrm>
            <a:off x="5076056" y="4957033"/>
            <a:ext cx="3176577" cy="128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19416" y="5232355"/>
            <a:ext cx="317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 проверяй и настраивай приватность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6057" y="2138551"/>
            <a:ext cx="317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можно найти данные даже с неработающих и отключенных сайтов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C:\Users\Valery.ponomarev\Desktop\Картинки\Urok-1\Приватность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540"/>
          <a:stretch/>
        </p:blipFill>
        <p:spPr bwMode="auto">
          <a:xfrm>
            <a:off x="894498" y="1988840"/>
            <a:ext cx="3226412" cy="28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479" y="17398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772816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388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lery.ponomarev\Desktop\Картинки\Urok-1\Люди  с лицам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8525" y="4414492"/>
            <a:ext cx="5495098" cy="146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ТВОЙ «ЦИФРОВОЙ ПОРТРЕТ»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8104" y="1972089"/>
            <a:ext cx="3626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Комментарии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контакты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и родственники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и покупки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отпуск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\Рупор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900508" cy="192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078525" y="2187532"/>
            <a:ext cx="221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Помни!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попало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навсегда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9328" y="4374929"/>
            <a:ext cx="2221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Одноклассники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Соседи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Преподаватели ВУЗа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дети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5536" y="4005064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Фотографии, которые ты выложил вчера, смогут увидеть послезавтра и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позже: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9328" y="6237312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Действуй сегодня так, чтобы завтра не было стыдно!</a:t>
            </a:r>
          </a:p>
        </p:txBody>
      </p:sp>
    </p:spTree>
    <p:extLst>
      <p:ext uri="{BB962C8B-B14F-4D97-AF65-F5344CB8AC3E}">
        <p14:creationId xmlns:p14="http://schemas.microsoft.com/office/powerpoint/2010/main" xmlns="" val="344439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ПРИМЕРЫ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049320" y="1789139"/>
            <a:ext cx="3128071" cy="1495845"/>
            <a:chOff x="4102457" y="1933157"/>
            <a:chExt cx="2330851" cy="1088969"/>
          </a:xfrm>
        </p:grpSpPr>
        <p:pic>
          <p:nvPicPr>
            <p:cNvPr id="25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26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9" name="Picture 3" descr="C:\Users\Valery.ponomarev\Desktop\Картинки\Urok-1\М-Аноним-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212"/>
          <a:stretch/>
        </p:blipFill>
        <p:spPr bwMode="auto">
          <a:xfrm>
            <a:off x="1018844" y="3356992"/>
            <a:ext cx="3160719" cy="12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715"/>
          <a:stretch/>
        </p:blipFill>
        <p:spPr bwMode="auto">
          <a:xfrm>
            <a:off x="1004549" y="5427833"/>
            <a:ext cx="3419630" cy="59061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Valery.ponomarev\Desktop\Картинки\Urok-1\инстаграм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26193"/>
            <a:ext cx="3312368" cy="11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78"/>
          <a:stretch/>
        </p:blipFill>
        <p:spPr bwMode="auto">
          <a:xfrm>
            <a:off x="1018844" y="4838831"/>
            <a:ext cx="3158547" cy="59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238" y="1628800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1\Фейсбук-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75407"/>
            <a:ext cx="3312368" cy="134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1\ОК-1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406"/>
          <a:stretch/>
        </p:blipFill>
        <p:spPr bwMode="auto">
          <a:xfrm>
            <a:off x="4965255" y="4797152"/>
            <a:ext cx="3420851" cy="122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09328" y="6289575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портрет – все, что ты делаешь в интернете </a:t>
            </a:r>
            <a:endParaRPr lang="ru-RU" sz="1400" b="1" dirty="0">
              <a:solidFill>
                <a:srgbClr val="027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85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9320" y="3356992"/>
            <a:ext cx="3236268" cy="2846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ГИПОТЕТИЧЕСКИЙ ЦИФРОВОЙ ПОРТРЕТ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50563" y="-963488"/>
            <a:ext cx="317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можно найти данные даже с неработающих и отключенных сайтов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6096" y="4974867"/>
            <a:ext cx="2591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«Мистер Аноним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Лондона –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учится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33 школе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Москве? </a:t>
            </a:r>
          </a:p>
        </p:txBody>
      </p:sp>
      <p:pic>
        <p:nvPicPr>
          <p:cNvPr id="24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087" b="41085"/>
          <a:stretch/>
        </p:blipFill>
        <p:spPr bwMode="auto">
          <a:xfrm>
            <a:off x="4894517" y="1867449"/>
            <a:ext cx="3425235" cy="284889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96" t="6282" r="26054" b="65578"/>
          <a:stretch/>
        </p:blipFill>
        <p:spPr bwMode="auto">
          <a:xfrm>
            <a:off x="827583" y="1949404"/>
            <a:ext cx="3277009" cy="12367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711479" y="17398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2752" y="17546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12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АНОНИМНОСТЬ В ИНТЕРНЕТЕ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12" y="1631227"/>
            <a:ext cx="41907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Анонимность в интернете –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Полиция легко определяет автора специальными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методами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Задумайся, </a:t>
            </a:r>
            <a:endParaRPr lang="ru-RU" sz="1400" b="1" dirty="0" smtClean="0">
              <a:solidFill>
                <a:srgbClr val="027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 ты общаешься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скрывается за </a:t>
            </a:r>
            <a:r>
              <a:rPr lang="ru-RU" sz="1400" b="1" dirty="0" err="1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ником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зарегистрировано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Путин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387 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Колобок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- 1187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 err="1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Бетмен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909 человек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Ботаник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- 190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Барби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- 2016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Королева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красоты -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человек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6736" y="4862881"/>
            <a:ext cx="3157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 ресурса проверяет и подтверждает: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аккаунты знаменитостей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официальные группы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Valery.ponomarev\Desktop\Картинки\Urok-1\Верификация-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045"/>
          <a:stretch/>
        </p:blipFill>
        <p:spPr bwMode="auto">
          <a:xfrm>
            <a:off x="5076056" y="1920318"/>
            <a:ext cx="3235302" cy="270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Valery.ponomarev\Desktop\Картинки\Urok-1\Верификация-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331"/>
          <a:stretch/>
        </p:blipFill>
        <p:spPr bwMode="auto">
          <a:xfrm>
            <a:off x="5086737" y="1881319"/>
            <a:ext cx="3224622" cy="27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727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Valery.ponomarev\Desktop\Картинки\Urok-1\Стол прав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739" y="2012946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397436" y="4589512"/>
            <a:ext cx="3406812" cy="2079848"/>
          </a:xfrm>
          <a:prstGeom prst="roundRect">
            <a:avLst>
              <a:gd name="adj" fmla="val 651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СЕТЕВОЙ ЭТИКЕТ</a:t>
              </a:r>
            </a:p>
          </p:txBody>
        </p:sp>
      </p:grpSp>
      <p:pic>
        <p:nvPicPr>
          <p:cNvPr id="6147" name="Picture 3" descr="C:\Users\Valery.ponomarev\Desktop\Картинки\Urok-1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492152" y="1781200"/>
            <a:ext cx="4054884" cy="2570138"/>
          </a:xfrm>
          <a:prstGeom prst="roundRect">
            <a:avLst>
              <a:gd name="adj" fmla="val 6516"/>
            </a:avLst>
          </a:prstGeom>
          <a:solidFill>
            <a:srgbClr val="02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39752" y="1628800"/>
            <a:ext cx="4054884" cy="2570138"/>
          </a:xfrm>
          <a:prstGeom prst="roundRect">
            <a:avLst>
              <a:gd name="adj" fmla="val 651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528718" y="1781200"/>
            <a:ext cx="3339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вежлив и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дружелюбен</a:t>
            </a:r>
          </a:p>
          <a:p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Откажись от общения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неприятным человеком,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в «черный список», удали из «друзей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обижают в интернете – посоветуйся с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 или учителями!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45036" y="4437112"/>
            <a:ext cx="3406812" cy="2079848"/>
          </a:xfrm>
          <a:prstGeom prst="roundRect">
            <a:avLst>
              <a:gd name="adj" fmla="val 65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288368" y="4491861"/>
            <a:ext cx="3197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</a:t>
            </a:r>
          </a:p>
          <a:p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Искажать чужие </a:t>
            </a:r>
            <a:r>
              <a:rPr lang="ru-RU" sz="1400" b="1" dirty="0" smtClean="0">
                <a:solidFill>
                  <a:schemeClr val="bg1"/>
                </a:solidFill>
              </a:rPr>
              <a:t>фотографии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Выкладывать </a:t>
            </a:r>
            <a:r>
              <a:rPr lang="ru-RU" sz="1400" b="1" dirty="0">
                <a:solidFill>
                  <a:schemeClr val="bg1"/>
                </a:solidFill>
              </a:rPr>
              <a:t>сцены насилия и унижения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Грубить и оскорблять в письмах и комментариях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Использовать чужие материалы без </a:t>
            </a:r>
            <a:r>
              <a:rPr lang="ru-RU" sz="1400" b="1" dirty="0" smtClean="0">
                <a:solidFill>
                  <a:schemeClr val="bg1"/>
                </a:solidFill>
              </a:rPr>
              <a:t>разрешения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496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4831</TotalTime>
  <Words>562</Words>
  <Application>Microsoft Office PowerPoint</Application>
  <PresentationFormat>Экран (4:3)</PresentationFormat>
  <Paragraphs>244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Шойдак</cp:lastModifiedBy>
  <cp:revision>57</cp:revision>
  <dcterms:created xsi:type="dcterms:W3CDTF">2015-07-23T14:23:39Z</dcterms:created>
  <dcterms:modified xsi:type="dcterms:W3CDTF">2021-02-26T02:15:46Z</dcterms:modified>
</cp:coreProperties>
</file>