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16" r:id="rId3"/>
    <p:sldId id="357" r:id="rId4"/>
    <p:sldId id="360" r:id="rId5"/>
    <p:sldId id="365" r:id="rId6"/>
    <p:sldId id="361" r:id="rId7"/>
    <p:sldId id="367" r:id="rId8"/>
    <p:sldId id="369" r:id="rId9"/>
    <p:sldId id="379" r:id="rId10"/>
    <p:sldId id="384" r:id="rId11"/>
    <p:sldId id="371" r:id="rId12"/>
    <p:sldId id="372" r:id="rId13"/>
    <p:sldId id="334" r:id="rId14"/>
    <p:sldId id="381" r:id="rId15"/>
    <p:sldId id="382" r:id="rId16"/>
    <p:sldId id="350" r:id="rId17"/>
    <p:sldId id="349" r:id="rId18"/>
    <p:sldId id="386" r:id="rId19"/>
    <p:sldId id="339" r:id="rId20"/>
    <p:sldId id="353" r:id="rId21"/>
    <p:sldId id="354" r:id="rId22"/>
    <p:sldId id="29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FF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305" autoAdjust="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730E4-C123-494C-B697-69131DB69A0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94E2A-C553-42CB-8579-AFBA80BDF8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621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94E2A-C553-42CB-8579-AFBA80BDF8F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140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94E2A-C553-42CB-8579-AFBA80BDF8F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6078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94E2A-C553-42CB-8579-AFBA80BDF8F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7625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94E2A-C553-42CB-8579-AFBA80BDF8F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7625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357423" y="4357694"/>
            <a:ext cx="6357982" cy="150019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« П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сихологическая готовность к обучению в  школе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2" name="Picture 2" descr="C:\Users\User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6572296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57158" y="1841242"/>
            <a:ext cx="85725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None/>
            </a:pP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Коммуникативная готовность -это умение </a:t>
            </a:r>
            <a:r>
              <a:rPr lang="ru-RU" sz="3200" dirty="0" smtClean="0">
                <a:latin typeface="Comic Sans MS" pitchFamily="66" charset="0"/>
              </a:rPr>
              <a:t>подчинять свое поведение законам детских групп и нормам поведения, установленным в классе; </a:t>
            </a:r>
          </a:p>
          <a:p>
            <a:pPr algn="just"/>
            <a:r>
              <a:rPr lang="ru-RU" sz="3200" dirty="0" smtClean="0">
                <a:latin typeface="Comic Sans MS" pitchFamily="66" charset="0"/>
              </a:rPr>
              <a:t>включиться в детское сообщество, действовать совместно с другими ребятами;</a:t>
            </a:r>
          </a:p>
          <a:p>
            <a:pPr algn="just">
              <a:buFont typeface="Arial" charset="0"/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    Личный пример терпимости ваших отношений с друзьями, родными, соседями. </a:t>
            </a:r>
            <a:endParaRPr lang="ru-RU" sz="32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14348" y="2000240"/>
            <a:ext cx="81439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 6-7 годам ребенок должен знать:</a:t>
            </a:r>
          </a:p>
          <a:p>
            <a:pPr algn="just"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Свой адрес и название города, в котором он живет. Название страны и ее столицы; имена и отчества своих родителей, информацию о местах их работы; Времена года и основные признаки; Название месяцев, дней недели, их последовательность; иными словами должен ориентироваться во времени. пространстве и своем ближайшем окружении.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42910" y="1928802"/>
            <a:ext cx="807246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Двигательное развитие. </a:t>
            </a:r>
          </a:p>
          <a:p>
            <a:r>
              <a:rPr lang="ru-RU" sz="3200" b="1" dirty="0" smtClean="0">
                <a:latin typeface="Comic Sans MS" pitchFamily="66" charset="0"/>
              </a:rPr>
              <a:t>Мышцы руки должны быть достаточно крепкими, должна быть хорошо развита мелкая моторика, чтобы ребенок мог правильно держать ручку и карандаш, чтобы не уставал так быстро при письме.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5852" y="1857364"/>
            <a:ext cx="6715172" cy="85725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C3399"/>
                </a:solidFill>
                <a:latin typeface="Comic Sans MS" pitchFamily="66" charset="0"/>
              </a:rPr>
              <a:t>Развитие моторики</a:t>
            </a:r>
            <a:endParaRPr lang="ru-RU" sz="4000" dirty="0">
              <a:latin typeface="Comic Sans MS" pitchFamily="66" charset="0"/>
            </a:endParaRPr>
          </a:p>
        </p:txBody>
      </p:sp>
      <p:pic>
        <p:nvPicPr>
          <p:cNvPr id="6" name="Содержимое 12" descr="ruchka_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2910" y="3500438"/>
            <a:ext cx="3000396" cy="266541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428860" y="2571744"/>
            <a:ext cx="5500726" cy="571503"/>
          </a:xfrm>
          <a:prstGeom prst="rect">
            <a:avLst/>
          </a:prstGeom>
        </p:spPr>
        <p:txBody>
          <a:bodyPr/>
          <a:lstStyle/>
          <a:p>
            <a:pPr marL="800100" lvl="1" indent="-342900">
              <a:spcBef>
                <a:spcPct val="20000"/>
              </a:spcBef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</a:rPr>
              <a:t>Дорисовать, обвести по контуру</a:t>
            </a:r>
          </a:p>
        </p:txBody>
      </p:sp>
      <p:pic>
        <p:nvPicPr>
          <p:cNvPr id="8" name="Picture 5" descr="Image12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3429000"/>
            <a:ext cx="2643206" cy="276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Image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42000" y="3286124"/>
            <a:ext cx="3087718" cy="317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2"/>
          <p:cNvSpPr>
            <a:spLocks noGrp="1"/>
          </p:cNvSpPr>
          <p:nvPr>
            <p:ph type="title"/>
          </p:nvPr>
        </p:nvSpPr>
        <p:spPr>
          <a:xfrm>
            <a:off x="857224" y="1785927"/>
            <a:ext cx="7929618" cy="71438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заштриховать рисунок </a:t>
            </a:r>
          </a:p>
        </p:txBody>
      </p:sp>
      <p:pic>
        <p:nvPicPr>
          <p:cNvPr id="13" name="Picture 4" descr="Image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2571744"/>
            <a:ext cx="4000496" cy="407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Изображение 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513725"/>
            <a:ext cx="4014790" cy="405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4282" y="1857364"/>
            <a:ext cx="3857652" cy="142876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214282" y="2857496"/>
            <a:ext cx="3311525" cy="2303463"/>
          </a:xfrm>
          <a:prstGeom prst="cloudCallout">
            <a:avLst>
              <a:gd name="adj1" fmla="val -48273"/>
              <a:gd name="adj2" fmla="val -1822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857752" y="2071678"/>
            <a:ext cx="40016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Разукрашивание рисунков акварелью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071678"/>
            <a:ext cx="3714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Обведение рисунка тонкой 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кисточкой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786058"/>
            <a:ext cx="35909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1563" y="500063"/>
            <a:ext cx="735806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latin typeface="Book Antiqua" pitchFamily="18" charset="0"/>
              </a:rPr>
              <a:t/>
            </a:r>
            <a:br>
              <a:rPr lang="ru-RU" b="1" spc="50" dirty="0">
                <a:ln w="11430"/>
                <a:latin typeface="Book Antiqua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3000" y="1571625"/>
            <a:ext cx="692943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latin typeface="Book Antiqua" pitchFamily="18" charset="0"/>
              </a:rPr>
              <a:t/>
            </a:r>
            <a:br>
              <a:rPr lang="ru-RU" b="1" spc="50" dirty="0">
                <a:ln w="11430"/>
                <a:latin typeface="Book Antiqua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0034" y="2214554"/>
            <a:ext cx="3929058" cy="428628"/>
          </a:xfrm>
        </p:spPr>
        <p:txBody>
          <a:bodyPr/>
          <a:lstStyle/>
          <a:p>
            <a:r>
              <a:rPr lang="ru-RU" sz="2000" dirty="0" smtClean="0">
                <a:latin typeface="Comic Sans MS" pitchFamily="66" charset="0"/>
              </a:rPr>
              <a:t>Рисование линий различной формы и сложности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9256" y="2071678"/>
            <a:ext cx="2829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графические</a:t>
            </a:r>
            <a:r>
              <a:rPr lang="ru-RU" b="1" dirty="0" smtClean="0">
                <a:solidFill>
                  <a:srgbClr val="002060"/>
                </a:solidFill>
              </a:rPr>
              <a:t> диктанты</a:t>
            </a:r>
          </a:p>
        </p:txBody>
      </p:sp>
      <p:pic>
        <p:nvPicPr>
          <p:cNvPr id="12" name="Picture 8" descr="r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500306"/>
            <a:ext cx="4500594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r_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00438"/>
            <a:ext cx="4502021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Изображение 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71472" y="2928934"/>
            <a:ext cx="3598863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9623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1563" y="500063"/>
            <a:ext cx="735806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latin typeface="Book Antiqua" pitchFamily="18" charset="0"/>
              </a:rPr>
              <a:t/>
            </a:r>
            <a:br>
              <a:rPr lang="ru-RU" b="1" spc="50" dirty="0">
                <a:ln w="11430"/>
                <a:latin typeface="Book Antiqua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3000" y="1571625"/>
            <a:ext cx="692943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latin typeface="Book Antiqua" pitchFamily="18" charset="0"/>
              </a:rPr>
              <a:t/>
            </a:r>
            <a:br>
              <a:rPr lang="ru-RU" b="1" spc="50" dirty="0">
                <a:ln w="11430"/>
                <a:latin typeface="Book Antiqua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12" name="Содержимое 2"/>
          <p:cNvSpPr>
            <a:spLocks noGrp="1"/>
          </p:cNvSpPr>
          <p:nvPr>
            <p:ph type="title"/>
          </p:nvPr>
        </p:nvSpPr>
        <p:spPr>
          <a:xfrm>
            <a:off x="500063" y="1928802"/>
            <a:ext cx="3000367" cy="3286148"/>
          </a:xfrm>
        </p:spPr>
        <p:txBody>
          <a:bodyPr/>
          <a:lstStyle/>
          <a:p>
            <a:r>
              <a:rPr lang="ru-RU" sz="3200" dirty="0" smtClean="0">
                <a:latin typeface="Comic Sans MS" pitchFamily="66" charset="0"/>
              </a:rPr>
              <a:t>Вырезание</a:t>
            </a:r>
          </a:p>
          <a:p>
            <a:r>
              <a:rPr lang="ru-RU" sz="3200" dirty="0" smtClean="0">
                <a:latin typeface="Comic Sans MS" pitchFamily="66" charset="0"/>
              </a:rPr>
              <a:t>Обрывание</a:t>
            </a:r>
          </a:p>
          <a:p>
            <a:r>
              <a:rPr lang="ru-RU" sz="3200" dirty="0" smtClean="0">
                <a:latin typeface="Comic Sans MS" pitchFamily="66" charset="0"/>
              </a:rPr>
              <a:t>Лепка</a:t>
            </a:r>
          </a:p>
          <a:p>
            <a:r>
              <a:rPr lang="ru-RU" sz="3200" dirty="0" smtClean="0">
                <a:latin typeface="Comic Sans MS" pitchFamily="66" charset="0"/>
              </a:rPr>
              <a:t>Нанизывание </a:t>
            </a:r>
          </a:p>
          <a:p>
            <a:r>
              <a:rPr lang="ru-RU" sz="3200" dirty="0" smtClean="0">
                <a:latin typeface="Comic Sans MS" pitchFamily="66" charset="0"/>
              </a:rPr>
              <a:t>Конструктор</a:t>
            </a:r>
          </a:p>
          <a:p>
            <a:r>
              <a:rPr lang="ru-RU" sz="3200" dirty="0" smtClean="0">
                <a:latin typeface="Comic Sans MS" pitchFamily="66" charset="0"/>
              </a:rPr>
              <a:t>Сортировка крупы  </a:t>
            </a:r>
          </a:p>
        </p:txBody>
      </p:sp>
      <p:pic>
        <p:nvPicPr>
          <p:cNvPr id="16" name="Рисунок 15" descr="05e85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000240"/>
            <a:ext cx="42148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1785926"/>
            <a:ext cx="7586690" cy="714380"/>
          </a:xfrm>
        </p:spPr>
        <p:txBody>
          <a:bodyPr/>
          <a:lstStyle/>
          <a:p>
            <a:r>
              <a:rPr lang="ru-RU" sz="4000" dirty="0" smtClean="0">
                <a:latin typeface="Comic Sans MS" pitchFamily="66" charset="0"/>
              </a:rPr>
              <a:t>О чтении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14282" y="2285992"/>
            <a:ext cx="4857784" cy="421484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Выучите все буквы (лучше, если ребёнок уже умеет читать)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Научите  их узнавать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Книги  с кратким текстом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5390" y="2643182"/>
            <a:ext cx="4138610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>
            <a:spLocks noGrp="1"/>
          </p:cNvSpPr>
          <p:nvPr>
            <p:ph type="title"/>
          </p:nvPr>
        </p:nvSpPr>
        <p:spPr>
          <a:xfrm>
            <a:off x="914400" y="2143116"/>
            <a:ext cx="8229600" cy="71438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dirty="0" smtClean="0">
                <a:latin typeface="Comic Sans MS" pitchFamily="66" charset="0"/>
              </a:rPr>
              <a:t>Звуковой анализ слов</a:t>
            </a:r>
          </a:p>
          <a:p>
            <a:endParaRPr lang="ru-RU" dirty="0" smtClean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214686"/>
            <a:ext cx="44767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728" y="2857496"/>
            <a:ext cx="7143800" cy="3286148"/>
          </a:xfrm>
        </p:spPr>
        <p:txBody>
          <a:bodyPr/>
          <a:lstStyle/>
          <a:p>
            <a:pPr algn="just"/>
            <a:endParaRPr lang="ru-RU" b="1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just"/>
            <a:r>
              <a:rPr lang="ru-RU" b="1" dirty="0" smtClean="0">
                <a:solidFill>
                  <a:srgbClr val="00FF00"/>
                </a:solidFill>
                <a:latin typeface="Monotype Corsiva" pitchFamily="66" charset="0"/>
              </a:rPr>
              <a:t>«Быть готовым к школе уже сегодня не значит уметь читать, писать, считать. Быть готовым к школе - значит быть готовым всему этому научиться ». </a:t>
            </a:r>
          </a:p>
          <a:p>
            <a:pPr algn="r"/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А.Л.Венгер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endParaRPr lang="ru-RU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57158" y="2000240"/>
            <a:ext cx="8229600" cy="684212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FF00"/>
                </a:solidFill>
                <a:latin typeface="Comic Sans MS" pitchFamily="66" charset="0"/>
              </a:rPr>
              <a:t>Разговорная речь</a:t>
            </a:r>
            <a:r>
              <a:rPr lang="ru-RU" sz="4800" dirty="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14620"/>
            <a:ext cx="2428892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2786050" y="2714620"/>
            <a:ext cx="6357950" cy="41433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Обсуждайте прочитанное, увиденное, услышанное.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Приучайте последовательно рассказывать 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Играйте в антонимы, съедобное - несъедобное, живое - неживое.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571604" y="1857364"/>
            <a:ext cx="6429420" cy="714380"/>
          </a:xfrm>
        </p:spPr>
        <p:txBody>
          <a:bodyPr/>
          <a:lstStyle/>
          <a:p>
            <a:r>
              <a:rPr lang="ru-RU" sz="4800" dirty="0" smtClean="0">
                <a:solidFill>
                  <a:srgbClr val="00FF00"/>
                </a:solidFill>
                <a:latin typeface="Comic Sans MS" pitchFamily="66" charset="0"/>
              </a:rPr>
              <a:t>Математика</a:t>
            </a:r>
            <a:endParaRPr lang="ru-RU" sz="4800" dirty="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2500306"/>
            <a:ext cx="8001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200" dirty="0" smtClean="0">
                <a:latin typeface="Comic Sans MS" pitchFamily="66" charset="0"/>
                <a:cs typeface="Times New Roman" pitchFamily="18" charset="0"/>
              </a:rPr>
              <a:t>Между  делом считайте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dirty="0" smtClean="0">
                <a:latin typeface="Comic Sans MS" pitchFamily="66" charset="0"/>
                <a:cs typeface="Times New Roman" pitchFamily="18" charset="0"/>
              </a:rPr>
              <a:t>Запоминайте  цифры 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dirty="0" smtClean="0">
                <a:latin typeface="Comic Sans MS" pitchFamily="66" charset="0"/>
                <a:cs typeface="Times New Roman" pitchFamily="18" charset="0"/>
              </a:rPr>
              <a:t>Учите ориентироваться в пределах десятка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dirty="0" smtClean="0">
                <a:latin typeface="Comic Sans MS" pitchFamily="66" charset="0"/>
                <a:cs typeface="Times New Roman" pitchFamily="18" charset="0"/>
              </a:rPr>
              <a:t>Предлагайте ребенку несложные задачки из жизни. 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dirty="0" smtClean="0">
                <a:latin typeface="Comic Sans MS" pitchFamily="66" charset="0"/>
                <a:cs typeface="Times New Roman" pitchFamily="18" charset="0"/>
              </a:rPr>
              <a:t>Разгадывайте  ребусы, кроссворды, находите различия в картинках и сходство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Благодарим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за внимание!</a:t>
            </a:r>
            <a:endParaRPr lang="ru-RU" sz="4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User\Desktop\Презентация _Адаптация ребенка в школе__files\0afa-0001cc31-5d018583-400x2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572560" cy="4572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44875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2285992"/>
            <a:ext cx="878687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997839"/>
            <a:ext cx="7143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Психологическая готовность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к обучению в школе – </a:t>
            </a:r>
          </a:p>
          <a:p>
            <a:pPr algn="ctr"/>
            <a:r>
              <a:rPr lang="ru-RU" sz="4000" dirty="0" smtClean="0">
                <a:solidFill>
                  <a:srgbClr val="00FF00"/>
                </a:solidFill>
                <a:latin typeface="Comic Sans MS" pitchFamily="66" charset="0"/>
              </a:rPr>
              <a:t>это комплекс психических качеств, необходимых </a:t>
            </a:r>
            <a:r>
              <a:rPr lang="ru-RU" sz="4000" dirty="0" smtClean="0">
                <a:solidFill>
                  <a:srgbClr val="00FF00"/>
                </a:solidFill>
                <a:latin typeface="Comic Sans MS" pitchFamily="66" charset="0"/>
              </a:rPr>
              <a:t> ребенку </a:t>
            </a:r>
            <a:r>
              <a:rPr lang="ru-RU" sz="4000" dirty="0" smtClean="0">
                <a:solidFill>
                  <a:srgbClr val="00FF00"/>
                </a:solidFill>
                <a:latin typeface="Comic Sans MS" pitchFamily="66" charset="0"/>
              </a:rPr>
              <a:t>для успешного обучения в школе.</a:t>
            </a:r>
            <a:endParaRPr lang="ru-RU" sz="4000" dirty="0">
              <a:solidFill>
                <a:srgbClr val="00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000240"/>
            <a:ext cx="8001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</a:t>
            </a:r>
            <a:r>
              <a:rPr lang="ru-RU" sz="2400" dirty="0" smtClean="0">
                <a:latin typeface="Comic Sans MS" pitchFamily="66" charset="0"/>
              </a:rPr>
              <a:t>Поступление ребенка в школу является одним из важных этапов его жизни, так как происходит резкая смена социальной ситуации, условий жизни ребенка, ведущего вида деятельности, требований к его личности. Как считает Л. И. </a:t>
            </a:r>
            <a:r>
              <a:rPr lang="ru-RU" sz="2400" dirty="0" err="1" smtClean="0">
                <a:latin typeface="Comic Sans MS" pitchFamily="66" charset="0"/>
              </a:rPr>
              <a:t>Божович</a:t>
            </a:r>
            <a:r>
              <a:rPr lang="ru-RU" sz="2400" dirty="0" smtClean="0">
                <a:latin typeface="Comic Sans MS" pitchFamily="66" charset="0"/>
              </a:rPr>
              <a:t>, готовность к школе складывается из таких факторов как определенный уровень развития мыслительной деятельности, познавательных интересов, произвольности регуляции деятельности и готовности принять социальную позицию школьника, то есть — сформированная «внутренняя позиция школьника».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4786346"/>
          </a:xfrm>
        </p:spPr>
        <p:txBody>
          <a:bodyPr/>
          <a:lstStyle/>
          <a:p>
            <a:pPr lvl="0"/>
            <a:r>
              <a:rPr lang="ru-RU" sz="3200" b="1" dirty="0" smtClean="0">
                <a:latin typeface="Monotype Corsiva" pitchFamily="66" charset="0"/>
              </a:rPr>
              <a:t/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Психологическая готовность </a:t>
            </a:r>
            <a:b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к обучению в школе включает в себя</a:t>
            </a:r>
            <a:r>
              <a:rPr lang="ru-RU" sz="3200" dirty="0" smtClean="0">
                <a:latin typeface="Comic Sans MS" pitchFamily="66" charset="0"/>
              </a:rPr>
              <a:t>:</a:t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b="1" dirty="0" smtClean="0">
                <a:latin typeface="Comic Sans MS" pitchFamily="66" charset="0"/>
              </a:rPr>
              <a:t/>
            </a:r>
            <a:br>
              <a:rPr lang="ru-RU" sz="3200" b="1" dirty="0" smtClean="0"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FF00"/>
                </a:solidFill>
                <a:latin typeface="Comic Sans MS" pitchFamily="66" charset="0"/>
              </a:rPr>
              <a:t>мотивационную готовность; </a:t>
            </a:r>
            <a:r>
              <a:rPr lang="ru-RU" sz="3200" b="1" dirty="0" smtClean="0">
                <a:latin typeface="Comic Sans MS" pitchFamily="66" charset="0"/>
              </a:rPr>
              <a:t/>
            </a:r>
            <a:br>
              <a:rPr lang="ru-RU" sz="3200" b="1" dirty="0" smtClean="0">
                <a:latin typeface="Comic Sans MS" pitchFamily="66" charset="0"/>
              </a:rPr>
            </a:br>
            <a:r>
              <a:rPr lang="ru-RU" sz="3200" b="1" dirty="0" smtClean="0">
                <a:latin typeface="Comic Sans MS" pitchFamily="66" charset="0"/>
              </a:rPr>
              <a:t>интеллектуальную готовность; </a:t>
            </a:r>
            <a:br>
              <a:rPr lang="ru-RU" sz="3200" b="1" dirty="0" smtClean="0"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FF00"/>
                </a:solidFill>
                <a:latin typeface="Comic Sans MS" pitchFamily="66" charset="0"/>
              </a:rPr>
              <a:t>волевую готовность; </a:t>
            </a:r>
            <a:r>
              <a:rPr lang="ru-RU" sz="3200" b="1" dirty="0" smtClean="0">
                <a:latin typeface="Comic Sans MS" pitchFamily="66" charset="0"/>
              </a:rPr>
              <a:t/>
            </a:r>
            <a:br>
              <a:rPr lang="ru-RU" sz="3200" b="1" dirty="0" smtClean="0">
                <a:latin typeface="Comic Sans MS" pitchFamily="66" charset="0"/>
              </a:rPr>
            </a:br>
            <a:r>
              <a:rPr lang="ru-RU" sz="3200" b="1" dirty="0" smtClean="0">
                <a:latin typeface="Comic Sans MS" pitchFamily="66" charset="0"/>
              </a:rPr>
              <a:t>коммуникативную готовность. </a:t>
            </a:r>
            <a:r>
              <a:rPr lang="ru-RU" sz="2000" b="1" dirty="0" smtClean="0">
                <a:latin typeface="Comic Sans MS" pitchFamily="66" charset="0"/>
              </a:rPr>
              <a:t/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14282" y="2000240"/>
            <a:ext cx="892971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250825" y="1928802"/>
            <a:ext cx="8713788" cy="414340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mic Sans MS" pitchFamily="66" charset="0"/>
              </a:rPr>
              <a:t> Мотивационная готовность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Новая социальная роль —школьник.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Ребёнок должен осознавать, что в школе есть правила поведения.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Он должен принимает тот факт, что уроки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mic Sans MS" pitchFamily="66" charset="0"/>
              </a:rPr>
              <a:t>НУЖНО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делать.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00034" y="1785926"/>
            <a:ext cx="8643966" cy="5072074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Советы родителям по формированию мотивационной готовности </a:t>
            </a:r>
          </a:p>
          <a:p>
            <a:r>
              <a:rPr lang="ru-RU" sz="2800" dirty="0" smtClean="0">
                <a:latin typeface="Comic Sans MS" pitchFamily="66" charset="0"/>
              </a:rPr>
              <a:t>Необходимо объяснить своему ребенку, что дети ходят учиться для получения знаний, которые необходимы 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каждому человеку</a:t>
            </a:r>
            <a:r>
              <a:rPr lang="ru-RU" sz="2800" dirty="0" smtClean="0">
                <a:latin typeface="Comic Sans MS" pitchFamily="66" charset="0"/>
              </a:rPr>
              <a:t>. </a:t>
            </a:r>
          </a:p>
          <a:p>
            <a:r>
              <a:rPr lang="ru-RU" sz="2800" dirty="0" smtClean="0">
                <a:latin typeface="Comic Sans MS" pitchFamily="66" charset="0"/>
              </a:rPr>
              <a:t>На доступных примерах  детям показать 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важность</a:t>
            </a:r>
            <a:r>
              <a:rPr lang="ru-RU" sz="2800" dirty="0" smtClean="0">
                <a:latin typeface="Comic Sans MS" pitchFamily="66" charset="0"/>
              </a:rPr>
              <a:t> уроков, оценок, школьного распорядка.</a:t>
            </a:r>
            <a:endParaRPr lang="ru-RU" sz="2800" u="sng" dirty="0" smtClean="0">
              <a:latin typeface="Comic Sans MS" pitchFamily="66" charset="0"/>
            </a:endParaRPr>
          </a:p>
          <a:p>
            <a:r>
              <a:rPr lang="ru-RU" sz="2800" dirty="0" smtClean="0">
                <a:latin typeface="Comic Sans MS" pitchFamily="66" charset="0"/>
              </a:rPr>
              <a:t>Следует давать ребенку только 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позитивную</a:t>
            </a:r>
            <a:r>
              <a:rPr lang="ru-RU" sz="2800" dirty="0" smtClean="0">
                <a:latin typeface="Comic Sans MS" pitchFamily="66" charset="0"/>
              </a:rPr>
              <a:t> информацию о школе. Помните, что ваши </a:t>
            </a:r>
            <a:r>
              <a:rPr lang="ru-RU" sz="2800" dirty="0" smtClean="0"/>
              <a:t>оценки с легкостью заимствуются детьми.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57158" y="2000240"/>
            <a:ext cx="8501122" cy="4572008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00FF00"/>
                </a:solidFill>
                <a:latin typeface="Comic Sans MS" pitchFamily="66" charset="0"/>
              </a:rPr>
              <a:t>Интеллектуальная готовность</a:t>
            </a:r>
          </a:p>
          <a:p>
            <a:pPr algn="just">
              <a:buNone/>
            </a:pPr>
            <a:r>
              <a:rPr lang="ru-RU" sz="2800" dirty="0" smtClean="0">
                <a:latin typeface="Comic Sans MS" pitchFamily="66" charset="0"/>
              </a:rPr>
              <a:t>предполагает развитие внимания, памяти, сформированные мыслительные операции анализа, синтеза, обобщения, умение устанавливать связи между явлениями и событиями.</a:t>
            </a:r>
          </a:p>
          <a:p>
            <a:pPr algn="just">
              <a:buNone/>
            </a:pPr>
            <a:r>
              <a:rPr lang="ru-RU" sz="2800" dirty="0" smtClean="0">
                <a:latin typeface="Comic Sans MS" pitchFamily="66" charset="0"/>
              </a:rPr>
              <a:t>    Ребёнок должен ориентироваться во времени, пространстве и своем ближайшем окружении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2011689"/>
            <a:ext cx="857256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 </a:t>
            </a:r>
            <a:r>
              <a:rPr lang="ru-RU" sz="2800" dirty="0" smtClean="0">
                <a:solidFill>
                  <a:srgbClr val="00FF00"/>
                </a:solidFill>
                <a:latin typeface="Comic Sans MS" pitchFamily="66" charset="0"/>
              </a:rPr>
              <a:t>Волевая готовность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latin typeface="Comic Sans MS" pitchFamily="66" charset="0"/>
              </a:rPr>
              <a:t>предполагает наличие у ребенка: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Comic Sans MS" pitchFamily="66" charset="0"/>
              </a:rPr>
              <a:t> способностей ставить перед собой цель,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Comic Sans MS" pitchFamily="66" charset="0"/>
              </a:rPr>
              <a:t>принять решение о начале деятельности,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Comic Sans MS" pitchFamily="66" charset="0"/>
              </a:rPr>
              <a:t>наметить план действий,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Comic Sans MS" pitchFamily="66" charset="0"/>
              </a:rPr>
              <a:t>выполнить его, проявив определенные усилия,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Comic Sans MS" pitchFamily="66" charset="0"/>
              </a:rPr>
              <a:t>оценить результат своей деятельности,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Comic Sans MS" pitchFamily="66" charset="0"/>
              </a:rPr>
              <a:t>а также умения длительно выполнять не очень привлекательную </a:t>
            </a:r>
            <a:r>
              <a:rPr lang="ru-RU" sz="2800" dirty="0" smtClean="0">
                <a:latin typeface="Comic Sans MS" pitchFamily="66" charset="0"/>
              </a:rPr>
              <a:t>работу.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1901809927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1390</TotalTime>
  <Words>543</Words>
  <Application>Microsoft Office PowerPoint</Application>
  <PresentationFormat>Экран (4:3)</PresentationFormat>
  <Paragraphs>77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Шаблон 2</vt:lpstr>
      <vt:lpstr>« Психологическая готовность к обучению в  школе »</vt:lpstr>
      <vt:lpstr>Слайд 2</vt:lpstr>
      <vt:lpstr>Слайд 3</vt:lpstr>
      <vt:lpstr>Слайд 4</vt:lpstr>
      <vt:lpstr>  Психологическая готовность  к обучению в школе включает в себя:  мотивационную готовность;  интеллектуальную готовность;  волевую готовность;  коммуникативную готовность.  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Развитие моторики</vt:lpstr>
      <vt:lpstr>заштриховать рисунок </vt:lpstr>
      <vt:lpstr> </vt:lpstr>
      <vt:lpstr>Рисование линий различной формы и сложности</vt:lpstr>
      <vt:lpstr>Вырезание Обрывание Лепка Нанизывание  Конструктор Сортировка крупы  </vt:lpstr>
      <vt:lpstr>О чтении</vt:lpstr>
      <vt:lpstr>Звуковой анализ слов </vt:lpstr>
      <vt:lpstr>Разговорная речь </vt:lpstr>
      <vt:lpstr>Математика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«Здоровьесберегающая среда в группах»</dc:title>
  <dc:creator>АЛЕКСАНДР</dc:creator>
  <cp:lastModifiedBy>User</cp:lastModifiedBy>
  <cp:revision>155</cp:revision>
  <dcterms:created xsi:type="dcterms:W3CDTF">2014-10-18T18:57:27Z</dcterms:created>
  <dcterms:modified xsi:type="dcterms:W3CDTF">2020-05-11T03:54:01Z</dcterms:modified>
</cp:coreProperties>
</file>