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3" r:id="rId1"/>
  </p:sldMasterIdLst>
  <p:sldIdLst>
    <p:sldId id="256" r:id="rId2"/>
    <p:sldId id="279" r:id="rId3"/>
    <p:sldId id="273" r:id="rId4"/>
    <p:sldId id="271" r:id="rId5"/>
    <p:sldId id="270" r:id="rId6"/>
    <p:sldId id="276" r:id="rId7"/>
    <p:sldId id="275" r:id="rId8"/>
    <p:sldId id="274" r:id="rId9"/>
    <p:sldId id="277" r:id="rId10"/>
    <p:sldId id="258" r:id="rId11"/>
    <p:sldId id="280" r:id="rId12"/>
    <p:sldId id="282" r:id="rId13"/>
    <p:sldId id="298" r:id="rId14"/>
    <p:sldId id="285" r:id="rId15"/>
    <p:sldId id="286" r:id="rId16"/>
    <p:sldId id="289" r:id="rId17"/>
    <p:sldId id="287" r:id="rId18"/>
    <p:sldId id="288" r:id="rId19"/>
    <p:sldId id="290" r:id="rId20"/>
    <p:sldId id="291" r:id="rId21"/>
    <p:sldId id="292" r:id="rId22"/>
    <p:sldId id="259" r:id="rId23"/>
    <p:sldId id="260" r:id="rId24"/>
    <p:sldId id="261" r:id="rId25"/>
    <p:sldId id="262" r:id="rId26"/>
    <p:sldId id="294" r:id="rId27"/>
    <p:sldId id="295" r:id="rId28"/>
    <p:sldId id="296" r:id="rId29"/>
    <p:sldId id="297" r:id="rId30"/>
  </p:sldIdLst>
  <p:sldSz cx="12192000" cy="6858000"/>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Раздел по умолчанию" id="{F1D84180-6F0A-4C0B-8D68-DA22CB3AC322}">
          <p14:sldIdLst>
            <p14:sldId id="256"/>
            <p14:sldId id="279"/>
            <p14:sldId id="273"/>
            <p14:sldId id="271"/>
            <p14:sldId id="270"/>
            <p14:sldId id="276"/>
            <p14:sldId id="275"/>
            <p14:sldId id="274"/>
            <p14:sldId id="277"/>
          </p14:sldIdLst>
        </p14:section>
        <p14:section name="Раздел без заголовка" id="{DDF35C15-8998-4E78-ADD6-81658763B84E}">
          <p14:sldIdLst>
            <p14:sldId id="258"/>
            <p14:sldId id="280"/>
            <p14:sldId id="282"/>
            <p14:sldId id="298"/>
            <p14:sldId id="285"/>
            <p14:sldId id="286"/>
            <p14:sldId id="289"/>
            <p14:sldId id="287"/>
            <p14:sldId id="288"/>
            <p14:sldId id="290"/>
            <p14:sldId id="291"/>
            <p14:sldId id="292"/>
            <p14:sldId id="259"/>
            <p14:sldId id="260"/>
            <p14:sldId id="261"/>
            <p14:sldId id="262"/>
            <p14:sldId id="294"/>
            <p14:sldId id="295"/>
            <p14:sldId id="296"/>
            <p14:sldId id="297"/>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7" d="100"/>
          <a:sy n="67" d="100"/>
        </p:scale>
        <p:origin x="-576" y="-102"/>
      </p:cViewPr>
      <p:guideLst>
        <p:guide orient="horz" pos="2160"/>
        <p:guide pos="3840"/>
      </p:guideLst>
    </p:cSldViewPr>
  </p:slideViewPr>
  <p:notesTextViewPr>
    <p:cViewPr>
      <p:scale>
        <a:sx n="1" d="1"/>
        <a:sy n="1" d="1"/>
      </p:scale>
      <p:origin x="0" y="0"/>
    </p:cViewPr>
  </p:notesTextViewPr>
  <p:sorterViewPr>
    <p:cViewPr>
      <p:scale>
        <a:sx n="100" d="100"/>
        <a:sy n="100" d="100"/>
      </p:scale>
      <p:origin x="0" y="-673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423485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8" name="Нижний колонтитул 7"/>
          <p:cNvSpPr>
            <a:spLocks noGrp="1"/>
          </p:cNvSpPr>
          <p:nvPr>
            <p:ph type="ftr" sz="quarter" idx="11"/>
          </p:nvPr>
        </p:nvSpPr>
        <p:spPr/>
        <p:txBody>
          <a:bodyPr/>
          <a:lstStyle/>
          <a:p>
            <a:endParaRPr lang="en-US" dirty="0"/>
          </a:p>
        </p:txBody>
      </p:sp>
      <p:sp>
        <p:nvSpPr>
          <p:cNvPr id="9" name="Номер слайда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4" name="Нижний колонтитул 3"/>
          <p:cNvSpPr>
            <a:spLocks noGrp="1"/>
          </p:cNvSpPr>
          <p:nvPr>
            <p:ph type="ftr" sz="quarter" idx="11"/>
          </p:nvPr>
        </p:nvSpPr>
        <p:spPr/>
        <p:txBody>
          <a:bodyPr/>
          <a:lstStyle/>
          <a:p>
            <a:endParaRPr lang="en-US" dirty="0"/>
          </a:p>
        </p:txBody>
      </p:sp>
      <p:sp>
        <p:nvSpPr>
          <p:cNvPr id="5" name="Номер слайда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3" name="Нижний колонтитул 2"/>
          <p:cNvSpPr>
            <a:spLocks noGrp="1"/>
          </p:cNvSpPr>
          <p:nvPr>
            <p:ph type="ftr" sz="quarter" idx="11"/>
          </p:nvPr>
        </p:nvSpPr>
        <p:spPr/>
        <p:txBody>
          <a:bodyPr/>
          <a:lstStyle/>
          <a:p>
            <a:endParaRPr lang="en-US"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61BEF0D-F0BB-DE4B-95CE-6DB70DBA9567}" type="datetimeFigureOut">
              <a:rPr lang="en-US" smtClean="0"/>
              <a:pPr/>
              <a:t>2/13/2022</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2/13/2022</a:t>
            </a:fld>
            <a:endParaRPr lang="en-US" dirty="0"/>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89212" y="601250"/>
            <a:ext cx="8915399" cy="4045906"/>
          </a:xfrm>
        </p:spPr>
        <p:txBody>
          <a:bodyPr>
            <a:noAutofit/>
          </a:bodyPr>
          <a:lstStyle/>
          <a:p>
            <a:pPr algn="ctr"/>
            <a:r>
              <a:rPr lang="ru-RU" sz="9600" dirty="0" smtClean="0">
                <a:latin typeface="Times New Roman" panose="02020603050405020304" pitchFamily="18" charset="0"/>
                <a:cs typeface="Times New Roman" panose="02020603050405020304" pitchFamily="18" charset="0"/>
              </a:rPr>
              <a:t>Тыва дылда </a:t>
            </a:r>
            <a:br>
              <a:rPr lang="ru-RU" sz="9600" dirty="0" smtClean="0">
                <a:latin typeface="Times New Roman" panose="02020603050405020304" pitchFamily="18" charset="0"/>
                <a:cs typeface="Times New Roman" panose="02020603050405020304" pitchFamily="18" charset="0"/>
              </a:rPr>
            </a:br>
            <a:r>
              <a:rPr lang="ru-RU" sz="9600" dirty="0" err="1" smtClean="0">
                <a:latin typeface="Times New Roman" panose="02020603050405020304" pitchFamily="18" charset="0"/>
                <a:cs typeface="Times New Roman" panose="02020603050405020304" pitchFamily="18" charset="0"/>
              </a:rPr>
              <a:t>стильдер</a:t>
            </a:r>
            <a:endParaRPr lang="ru-RU" sz="96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xmlns="" val="2430168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2052926"/>
          </a:xfrm>
        </p:spPr>
        <p:txBody>
          <a:bodyPr>
            <a:normAutofit fontScale="90000"/>
          </a:bodyPr>
          <a:lstStyle/>
          <a:p>
            <a:pPr algn="ctr"/>
            <a:r>
              <a:rPr lang="ru-RU" dirty="0" err="1" smtClean="0">
                <a:latin typeface="Times New Roman" panose="02020603050405020304" pitchFamily="18" charset="0"/>
                <a:cs typeface="Times New Roman" panose="02020603050405020304" pitchFamily="18" charset="0"/>
              </a:rPr>
              <a:t>Чугаалажыр</a:t>
            </a:r>
            <a:r>
              <a:rPr lang="ru-RU" dirty="0" smtClean="0">
                <a:latin typeface="Times New Roman" panose="02020603050405020304" pitchFamily="18" charset="0"/>
                <a:cs typeface="Times New Roman" panose="02020603050405020304" pitchFamily="18" charset="0"/>
              </a:rPr>
              <a:t> стиль</a:t>
            </a:r>
            <a:br>
              <a:rPr lang="ru-RU" dirty="0" smtClean="0">
                <a:latin typeface="Times New Roman" panose="02020603050405020304" pitchFamily="18" charset="0"/>
                <a:cs typeface="Times New Roman" panose="02020603050405020304" pitchFamily="18" charset="0"/>
              </a:rPr>
            </a:br>
            <a:r>
              <a:rPr lang="ru-RU" u="sng" dirty="0" err="1" smtClean="0">
                <a:latin typeface="Times New Roman" panose="02020603050405020304" pitchFamily="18" charset="0"/>
                <a:cs typeface="Times New Roman" panose="02020603050405020304" pitchFamily="18" charset="0"/>
              </a:rPr>
              <a:t>Онзагай</a:t>
            </a:r>
            <a:r>
              <a:rPr lang="ru-RU" u="sng" dirty="0" smtClean="0">
                <a:latin typeface="Times New Roman" panose="02020603050405020304" pitchFamily="18" charset="0"/>
                <a:cs typeface="Times New Roman" panose="02020603050405020304" pitchFamily="18" charset="0"/>
              </a:rPr>
              <a:t> </a:t>
            </a:r>
            <a:r>
              <a:rPr lang="ru-RU" u="sng" dirty="0" err="1" smtClean="0">
                <a:latin typeface="Times New Roman" panose="02020603050405020304" pitchFamily="18" charset="0"/>
                <a:cs typeface="Times New Roman" panose="02020603050405020304" pitchFamily="18" charset="0"/>
              </a:rPr>
              <a:t>талалары</a:t>
            </a:r>
            <a:r>
              <a:rPr lang="ru-RU" u="sng" dirty="0" smtClean="0">
                <a:latin typeface="Times New Roman" panose="02020603050405020304" pitchFamily="18" charset="0"/>
                <a:cs typeface="Times New Roman" panose="02020603050405020304" pitchFamily="18" charset="0"/>
              </a:rPr>
              <a:t>:</a:t>
            </a:r>
            <a:br>
              <a:rPr lang="ru-RU" u="sng" dirty="0" smtClean="0">
                <a:latin typeface="Times New Roman" panose="02020603050405020304" pitchFamily="18" charset="0"/>
                <a:cs typeface="Times New Roman" panose="02020603050405020304" pitchFamily="18" charset="0"/>
              </a:rPr>
            </a:br>
            <a:r>
              <a:rPr lang="ru-RU" sz="2000" u="sng" dirty="0">
                <a:latin typeface="Times New Roman" panose="02020603050405020304" pitchFamily="18" charset="0"/>
                <a:cs typeface="Times New Roman" panose="02020603050405020304" pitchFamily="18" charset="0"/>
              </a:rPr>
              <a:t/>
            </a:r>
            <a:br>
              <a:rPr lang="ru-RU" sz="2000" u="sng" dirty="0">
                <a:latin typeface="Times New Roman" panose="02020603050405020304" pitchFamily="18" charset="0"/>
                <a:cs typeface="Times New Roman" panose="02020603050405020304" pitchFamily="18" charset="0"/>
              </a:rPr>
            </a:br>
            <a:endParaRPr lang="ru-RU" u="sng"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2589212" y="2133600"/>
            <a:ext cx="9135150" cy="4154466"/>
          </a:xfrm>
        </p:spPr>
        <p:txBody>
          <a:bodyPr>
            <a:normAutofit fontScale="92500" lnSpcReduction="20000"/>
          </a:bodyPr>
          <a:lstStyle/>
          <a:p>
            <a:pPr algn="just">
              <a:buClrTx/>
              <a:buFont typeface="Wingdings" panose="05000000000000000000" pitchFamily="2" charset="2"/>
              <a:buChar char="ü"/>
            </a:pPr>
            <a:r>
              <a:rPr lang="ru-RU" sz="2800" dirty="0" err="1" smtClean="0">
                <a:latin typeface="Times New Roman" panose="02020603050405020304" pitchFamily="18" charset="0"/>
                <a:cs typeface="Times New Roman" panose="02020603050405020304" pitchFamily="18" charset="0"/>
              </a:rPr>
              <a:t>Бөдүүн</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чугаа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сөстерин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хереглээри</a:t>
            </a:r>
            <a:endParaRPr lang="ru-RU" sz="2800" dirty="0">
              <a:latin typeface="Times New Roman" panose="02020603050405020304" pitchFamily="18" charset="0"/>
              <a:cs typeface="Times New Roman" panose="02020603050405020304" pitchFamily="18" charset="0"/>
            </a:endParaRPr>
          </a:p>
          <a:p>
            <a:pPr algn="just">
              <a:buClrTx/>
              <a:buFont typeface="Wingdings" panose="05000000000000000000" pitchFamily="2" charset="2"/>
              <a:buChar char="ü"/>
            </a:pPr>
            <a:r>
              <a:rPr lang="ru-RU" sz="2800" dirty="0" err="1" smtClean="0">
                <a:latin typeface="Times New Roman" panose="02020603050405020304" pitchFamily="18" charset="0"/>
                <a:cs typeface="Times New Roman" panose="02020603050405020304" pitchFamily="18" charset="0"/>
              </a:rPr>
              <a:t>Артынчылар</a:t>
            </a:r>
            <a:endParaRPr lang="ru-RU" sz="2800" dirty="0">
              <a:latin typeface="Times New Roman" panose="02020603050405020304" pitchFamily="18" charset="0"/>
              <a:cs typeface="Times New Roman" panose="02020603050405020304" pitchFamily="18" charset="0"/>
            </a:endParaRPr>
          </a:p>
          <a:p>
            <a:pPr algn="just">
              <a:buClrTx/>
              <a:buFont typeface="Wingdings" panose="05000000000000000000" pitchFamily="2" charset="2"/>
              <a:buChar char="ü"/>
            </a:pPr>
            <a:r>
              <a:rPr lang="ru-RU" sz="2800" dirty="0" err="1" smtClean="0">
                <a:latin typeface="Times New Roman" panose="02020603050405020304" pitchFamily="18" charset="0"/>
                <a:cs typeface="Times New Roman" panose="02020603050405020304" pitchFamily="18" charset="0"/>
              </a:rPr>
              <a:t>Бичеледир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чассыдар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кожумактарлыг</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чүве</a:t>
            </a:r>
            <a:r>
              <a:rPr lang="ru-RU" sz="2800" dirty="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аттарын</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хөйнү</a:t>
            </a:r>
            <a:r>
              <a:rPr lang="ru-RU" sz="2800" dirty="0">
                <a:latin typeface="Times New Roman" panose="02020603050405020304" pitchFamily="18" charset="0"/>
                <a:cs typeface="Times New Roman" panose="02020603050405020304" pitchFamily="18" charset="0"/>
              </a:rPr>
              <a:t>ӊ </a:t>
            </a:r>
            <a:r>
              <a:rPr lang="ru-RU" sz="2800" dirty="0" err="1">
                <a:latin typeface="Times New Roman" panose="02020603050405020304" pitchFamily="18" charset="0"/>
                <a:cs typeface="Times New Roman" panose="02020603050405020304" pitchFamily="18" charset="0"/>
              </a:rPr>
              <a:t>саныны</a:t>
            </a:r>
            <a:r>
              <a:rPr lang="ru-RU" sz="2800" dirty="0">
                <a:latin typeface="Times New Roman" panose="02020603050405020304" pitchFamily="18" charset="0"/>
                <a:cs typeface="Times New Roman" panose="02020603050405020304" pitchFamily="18" charset="0"/>
              </a:rPr>
              <a:t>ӊ </a:t>
            </a:r>
            <a:r>
              <a:rPr lang="ru-RU" sz="2800" b="1" i="1" dirty="0">
                <a:latin typeface="Times New Roman" panose="02020603050405020304" pitchFamily="18" charset="0"/>
                <a:cs typeface="Times New Roman" panose="02020603050405020304" pitchFamily="18" charset="0"/>
              </a:rPr>
              <a:t>–</a:t>
            </a:r>
            <a:r>
              <a:rPr lang="ru-RU" sz="2800" b="1" i="1" dirty="0" err="1">
                <a:latin typeface="Times New Roman" panose="02020603050405020304" pitchFamily="18" charset="0"/>
                <a:cs typeface="Times New Roman" panose="02020603050405020304" pitchFamily="18" charset="0"/>
              </a:rPr>
              <a:t>лар</a:t>
            </a:r>
            <a:r>
              <a:rPr lang="ru-RU" sz="2800" b="1" i="1"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кожумааны</a:t>
            </a:r>
            <a:r>
              <a:rPr lang="ru-RU" sz="2800" dirty="0">
                <a:latin typeface="Times New Roman" panose="02020603050405020304" pitchFamily="18" charset="0"/>
                <a:cs typeface="Times New Roman" panose="02020603050405020304" pitchFamily="18" charset="0"/>
              </a:rPr>
              <a:t>ӊ база </a:t>
            </a:r>
            <a:r>
              <a:rPr lang="ru-RU" sz="2800" b="1" i="1" dirty="0" err="1">
                <a:latin typeface="Times New Roman" panose="02020603050405020304" pitchFamily="18" charset="0"/>
                <a:cs typeface="Times New Roman" panose="02020603050405020304" pitchFamily="18" charset="0"/>
              </a:rPr>
              <a:t>суг</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сөстү</a:t>
            </a:r>
            <a:r>
              <a:rPr lang="ru-RU" sz="2800" dirty="0">
                <a:latin typeface="Times New Roman" panose="02020603050405020304" pitchFamily="18" charset="0"/>
                <a:cs typeface="Times New Roman" panose="02020603050405020304" pitchFamily="18" charset="0"/>
              </a:rPr>
              <a:t>ӊ </a:t>
            </a:r>
            <a:r>
              <a:rPr lang="ru-RU" sz="2800" dirty="0" err="1">
                <a:latin typeface="Times New Roman" panose="02020603050405020304" pitchFamily="18" charset="0"/>
                <a:cs typeface="Times New Roman" panose="02020603050405020304" pitchFamily="18" charset="0"/>
              </a:rPr>
              <a:t>дузазы</a:t>
            </a:r>
            <a:r>
              <a:rPr lang="ru-RU" sz="2800" dirty="0">
                <a:latin typeface="Times New Roman" panose="02020603050405020304" pitchFamily="18" charset="0"/>
                <a:cs typeface="Times New Roman" panose="02020603050405020304" pitchFamily="18" charset="0"/>
              </a:rPr>
              <a:t>-биле </a:t>
            </a:r>
            <a:r>
              <a:rPr lang="ru-RU" sz="2800" dirty="0" err="1">
                <a:latin typeface="Times New Roman" panose="02020603050405020304" pitchFamily="18" charset="0"/>
                <a:cs typeface="Times New Roman" panose="02020603050405020304" pitchFamily="18" charset="0"/>
              </a:rPr>
              <a:t>кижилерни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бөлүктей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көргүзери</a:t>
            </a:r>
            <a:endParaRPr lang="ru-RU" sz="2800" dirty="0">
              <a:latin typeface="Times New Roman" panose="02020603050405020304" pitchFamily="18" charset="0"/>
              <a:cs typeface="Times New Roman" panose="02020603050405020304" pitchFamily="18" charset="0"/>
            </a:endParaRPr>
          </a:p>
          <a:p>
            <a:pPr algn="just">
              <a:buClrTx/>
              <a:buFont typeface="Wingdings" panose="05000000000000000000" pitchFamily="2" charset="2"/>
              <a:buChar char="ü"/>
            </a:pPr>
            <a:r>
              <a:rPr lang="ru-RU" sz="2800" dirty="0" err="1" smtClean="0">
                <a:latin typeface="Times New Roman" panose="02020603050405020304" pitchFamily="18" charset="0"/>
                <a:cs typeface="Times New Roman" panose="02020603050405020304" pitchFamily="18" charset="0"/>
              </a:rPr>
              <a:t>Домакта</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сөстерни</a:t>
            </a:r>
            <a:r>
              <a:rPr lang="ru-RU" sz="2800" dirty="0">
                <a:latin typeface="Times New Roman" panose="02020603050405020304" pitchFamily="18" charset="0"/>
                <a:cs typeface="Times New Roman" panose="02020603050405020304" pitchFamily="18" charset="0"/>
              </a:rPr>
              <a:t>ӊ </a:t>
            </a:r>
            <a:r>
              <a:rPr lang="ru-RU" sz="2800" dirty="0" err="1">
                <a:latin typeface="Times New Roman" panose="02020603050405020304" pitchFamily="18" charset="0"/>
                <a:cs typeface="Times New Roman" panose="02020603050405020304" pitchFamily="18" charset="0"/>
              </a:rPr>
              <a:t>туружун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элээн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хостуг</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ажыглаары</a:t>
            </a:r>
            <a:endParaRPr lang="ru-RU" sz="2800" dirty="0">
              <a:latin typeface="Times New Roman" panose="02020603050405020304" pitchFamily="18" charset="0"/>
              <a:cs typeface="Times New Roman" panose="02020603050405020304" pitchFamily="18" charset="0"/>
            </a:endParaRPr>
          </a:p>
          <a:p>
            <a:pPr algn="just">
              <a:buClrTx/>
              <a:buFont typeface="Wingdings" panose="05000000000000000000" pitchFamily="2" charset="2"/>
              <a:buChar char="ü"/>
            </a:pPr>
            <a:r>
              <a:rPr lang="ru-RU" sz="2800" dirty="0" err="1" smtClean="0">
                <a:latin typeface="Times New Roman" panose="02020603050405020304" pitchFamily="18" charset="0"/>
                <a:cs typeface="Times New Roman" panose="02020603050405020304" pitchFamily="18" charset="0"/>
              </a:rPr>
              <a:t>Аян</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сөстерин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ажыглаары</a:t>
            </a:r>
            <a:endParaRPr lang="ru-RU" sz="2800" dirty="0">
              <a:latin typeface="Times New Roman" panose="02020603050405020304" pitchFamily="18" charset="0"/>
              <a:cs typeface="Times New Roman" panose="02020603050405020304" pitchFamily="18" charset="0"/>
            </a:endParaRPr>
          </a:p>
          <a:p>
            <a:pPr algn="just">
              <a:buClrTx/>
              <a:buFont typeface="Wingdings" panose="05000000000000000000" pitchFamily="2" charset="2"/>
              <a:buChar char="ü"/>
            </a:pPr>
            <a:r>
              <a:rPr lang="ru-RU" sz="2800" dirty="0" err="1" smtClean="0">
                <a:latin typeface="Times New Roman" panose="02020603050405020304" pitchFamily="18" charset="0"/>
                <a:cs typeface="Times New Roman" panose="02020603050405020304" pitchFamily="18" charset="0"/>
              </a:rPr>
              <a:t>Адалгаларны</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ажыглаары</a:t>
            </a:r>
            <a:endParaRPr lang="ru-RU" sz="2800" dirty="0">
              <a:latin typeface="Times New Roman" panose="02020603050405020304" pitchFamily="18" charset="0"/>
              <a:cs typeface="Times New Roman" panose="02020603050405020304" pitchFamily="18" charset="0"/>
            </a:endParaRPr>
          </a:p>
          <a:p>
            <a:pPr algn="just">
              <a:buClrTx/>
              <a:buFont typeface="Wingdings" panose="05000000000000000000" pitchFamily="2" charset="2"/>
              <a:buChar char="ü"/>
            </a:pPr>
            <a:r>
              <a:rPr lang="ru-RU" sz="2800" dirty="0" err="1" smtClean="0">
                <a:latin typeface="Times New Roman" panose="02020603050405020304" pitchFamily="18" charset="0"/>
                <a:cs typeface="Times New Roman" panose="02020603050405020304" pitchFamily="18" charset="0"/>
              </a:rPr>
              <a:t>Дорт</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чугааны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ажыглаар</a:t>
            </a:r>
            <a:endParaRPr lang="ru-RU" sz="2800" dirty="0">
              <a:latin typeface="Times New Roman" panose="02020603050405020304" pitchFamily="18" charset="0"/>
              <a:cs typeface="Times New Roman" panose="02020603050405020304" pitchFamily="18" charset="0"/>
            </a:endParaRPr>
          </a:p>
          <a:p>
            <a:pPr algn="just">
              <a:buClrTx/>
              <a:buFont typeface="Wingdings" panose="05000000000000000000" pitchFamily="2" charset="2"/>
              <a:buChar char="ü"/>
            </a:pPr>
            <a:r>
              <a:rPr lang="ru-RU" sz="2800" dirty="0" err="1" smtClean="0">
                <a:latin typeface="Times New Roman" panose="02020603050405020304" pitchFamily="18" charset="0"/>
                <a:cs typeface="Times New Roman" panose="02020603050405020304" pitchFamily="18" charset="0"/>
              </a:rPr>
              <a:t>Диалогту</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ажыглаары</a:t>
            </a:r>
            <a:endParaRPr lang="ru-RU" sz="2800" dirty="0">
              <a:latin typeface="Times New Roman" panose="02020603050405020304" pitchFamily="18" charset="0"/>
              <a:cs typeface="Times New Roman" panose="02020603050405020304" pitchFamily="18" charset="0"/>
            </a:endParaRPr>
          </a:p>
          <a:p>
            <a:pPr algn="just">
              <a:buClrTx/>
            </a:pPr>
            <a:endParaRPr lang="ru-RU" dirty="0"/>
          </a:p>
        </p:txBody>
      </p:sp>
    </p:spTree>
    <p:extLst>
      <p:ext uri="{BB962C8B-B14F-4D97-AF65-F5344CB8AC3E}">
        <p14:creationId xmlns:p14="http://schemas.microsoft.com/office/powerpoint/2010/main" xmlns="" val="2439162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10972800" cy="3355253"/>
          </a:xfrm>
        </p:spPr>
        <p:txBody>
          <a:bodyPr>
            <a:normAutofit fontScale="90000"/>
          </a:bodyPr>
          <a:lstStyle/>
          <a:p>
            <a:pPr algn="ctr"/>
            <a:r>
              <a:rPr lang="ru-RU" sz="8000" dirty="0" err="1" smtClean="0"/>
              <a:t>Быжыглаашкын</a:t>
            </a:r>
            <a:r>
              <a:rPr lang="ru-RU" sz="8000" dirty="0" smtClean="0"/>
              <a:t> </a:t>
            </a:r>
            <a:r>
              <a:rPr lang="ru-RU" sz="8000" dirty="0" err="1" smtClean="0"/>
              <a:t>кичээл</a:t>
            </a:r>
            <a:r>
              <a:rPr lang="ru-RU" sz="8000" dirty="0" smtClean="0"/>
              <a:t/>
            </a:r>
            <a:br>
              <a:rPr lang="ru-RU" sz="8000" dirty="0" smtClean="0"/>
            </a:br>
            <a:r>
              <a:rPr lang="ru-RU" sz="8000" dirty="0" smtClean="0"/>
              <a:t/>
            </a:r>
            <a:br>
              <a:rPr lang="ru-RU" sz="8000" dirty="0" smtClean="0"/>
            </a:br>
            <a:r>
              <a:rPr lang="ru-RU" sz="8000" dirty="0" smtClean="0"/>
              <a:t>Функционалдыг стилистика</a:t>
            </a:r>
            <a:endParaRPr lang="ru-RU" sz="8000" dirty="0"/>
          </a:p>
        </p:txBody>
      </p:sp>
    </p:spTree>
    <p:extLst>
      <p:ext uri="{BB962C8B-B14F-4D97-AF65-F5344CB8AC3E}">
        <p14:creationId xmlns:p14="http://schemas.microsoft.com/office/powerpoint/2010/main" xmlns="" val="1615776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10972800" cy="3618489"/>
          </a:xfrm>
        </p:spPr>
        <p:txBody>
          <a:bodyPr>
            <a:normAutofit fontScale="90000"/>
          </a:bodyPr>
          <a:lstStyle/>
          <a:p>
            <a:r>
              <a:rPr lang="ru-RU" dirty="0" err="1" smtClean="0"/>
              <a:t>Кичээлдин</a:t>
            </a:r>
            <a:r>
              <a:rPr lang="ru-RU" dirty="0" smtClean="0"/>
              <a:t> </a:t>
            </a:r>
            <a:r>
              <a:rPr lang="ru-RU" dirty="0" err="1" smtClean="0"/>
              <a:t>сорулгалары</a:t>
            </a:r>
            <a:r>
              <a:rPr lang="ru-RU" dirty="0" smtClean="0"/>
              <a:t>:</a:t>
            </a:r>
            <a:br>
              <a:rPr lang="ru-RU" dirty="0" smtClean="0"/>
            </a:br>
            <a:r>
              <a:rPr lang="ru-RU" dirty="0" smtClean="0"/>
              <a:t/>
            </a:r>
            <a:br>
              <a:rPr lang="ru-RU" dirty="0" smtClean="0"/>
            </a:br>
            <a:r>
              <a:rPr lang="ru-RU" dirty="0" smtClean="0"/>
              <a:t>1. Функционалдыг </a:t>
            </a:r>
            <a:r>
              <a:rPr lang="ru-RU" dirty="0" err="1" smtClean="0"/>
              <a:t>стильдерни</a:t>
            </a:r>
            <a:r>
              <a:rPr lang="ru-RU" dirty="0" smtClean="0"/>
              <a:t> </a:t>
            </a:r>
            <a:r>
              <a:rPr lang="ru-RU" dirty="0" err="1" smtClean="0"/>
              <a:t>катаптаар</a:t>
            </a:r>
            <a:r>
              <a:rPr lang="ru-RU" dirty="0" smtClean="0"/>
              <a:t/>
            </a:r>
            <a:br>
              <a:rPr lang="ru-RU" dirty="0" smtClean="0"/>
            </a:br>
            <a:r>
              <a:rPr lang="ru-RU" dirty="0" smtClean="0"/>
              <a:t>2. </a:t>
            </a:r>
            <a:r>
              <a:rPr lang="ru-RU" dirty="0" err="1" smtClean="0"/>
              <a:t>Сөзүглелдиң </a:t>
            </a:r>
            <a:r>
              <a:rPr lang="ru-RU" dirty="0" err="1" smtClean="0"/>
              <a:t>стилин</a:t>
            </a:r>
            <a:r>
              <a:rPr lang="ru-RU" dirty="0" smtClean="0"/>
              <a:t> </a:t>
            </a:r>
            <a:r>
              <a:rPr lang="ru-RU" dirty="0" err="1" smtClean="0"/>
              <a:t>тодарадып</a:t>
            </a:r>
            <a:r>
              <a:rPr lang="ru-RU" dirty="0" smtClean="0"/>
              <a:t> </a:t>
            </a:r>
            <a:r>
              <a:rPr lang="ru-RU" dirty="0" err="1" smtClean="0"/>
              <a:t>өө</a:t>
            </a:r>
            <a:r>
              <a:rPr lang="ru-RU" dirty="0" err="1" smtClean="0"/>
              <a:t>ренир</a:t>
            </a:r>
            <a:r>
              <a:rPr lang="ru-RU" dirty="0" smtClean="0"/>
              <a:t/>
            </a:r>
            <a:br>
              <a:rPr lang="ru-RU" dirty="0" smtClean="0"/>
            </a:br>
            <a:r>
              <a:rPr lang="ru-RU" dirty="0" smtClean="0"/>
              <a:t>3. </a:t>
            </a:r>
            <a:r>
              <a:rPr lang="ru-RU" dirty="0" err="1" smtClean="0"/>
              <a:t>Стильдерни</a:t>
            </a:r>
            <a:r>
              <a:rPr lang="ru-RU" dirty="0" smtClean="0"/>
              <a:t> </a:t>
            </a:r>
            <a:r>
              <a:rPr lang="ru-RU" dirty="0" err="1" smtClean="0"/>
              <a:t>амыдыралга</a:t>
            </a:r>
            <a:r>
              <a:rPr lang="ru-RU" dirty="0" smtClean="0"/>
              <a:t> </a:t>
            </a:r>
            <a:r>
              <a:rPr lang="ru-RU" dirty="0" err="1" smtClean="0"/>
              <a:t>ажыглап</a:t>
            </a:r>
            <a:r>
              <a:rPr lang="ru-RU" dirty="0" smtClean="0"/>
              <a:t> </a:t>
            </a:r>
            <a:r>
              <a:rPr lang="ru-RU" dirty="0" err="1" smtClean="0"/>
              <a:t>билир</a:t>
            </a:r>
            <a:r>
              <a:rPr lang="ru-RU" dirty="0" smtClean="0"/>
              <a:t> </a:t>
            </a:r>
            <a:r>
              <a:rPr lang="ru-RU" dirty="0" err="1" smtClean="0"/>
              <a:t>кылдыр</a:t>
            </a:r>
            <a:r>
              <a:rPr lang="ru-RU" dirty="0" smtClean="0"/>
              <a:t> </a:t>
            </a:r>
            <a:r>
              <a:rPr lang="ru-RU" dirty="0" err="1" smtClean="0"/>
              <a:t>чаңчыгып </a:t>
            </a:r>
            <a:r>
              <a:rPr lang="ru-RU" dirty="0" err="1" smtClean="0"/>
              <a:t>алыр</a:t>
            </a:r>
            <a:r>
              <a:rPr lang="ru-RU" dirty="0"/>
              <a:t/>
            </a:r>
            <a:br>
              <a:rPr lang="ru-RU" dirty="0"/>
            </a:br>
            <a:r>
              <a:rPr lang="ru-RU" dirty="0" smtClean="0"/>
              <a:t/>
            </a:r>
            <a:br>
              <a:rPr lang="ru-RU" dirty="0" smtClean="0"/>
            </a:br>
            <a:r>
              <a:rPr lang="ru-RU" dirty="0" smtClean="0"/>
              <a:t/>
            </a:r>
            <a:br>
              <a:rPr lang="ru-RU" dirty="0" smtClean="0"/>
            </a:br>
            <a:r>
              <a:rPr lang="ru-RU" dirty="0"/>
              <a:t/>
            </a:r>
            <a:br>
              <a:rPr lang="ru-RU" dirty="0"/>
            </a:br>
            <a:endParaRPr lang="ru-RU" dirty="0"/>
          </a:p>
        </p:txBody>
      </p:sp>
    </p:spTree>
    <p:extLst>
      <p:ext uri="{BB962C8B-B14F-4D97-AF65-F5344CB8AC3E}">
        <p14:creationId xmlns:p14="http://schemas.microsoft.com/office/powerpoint/2010/main" xmlns="" val="2319257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2221" y="1127342"/>
            <a:ext cx="8825658" cy="764088"/>
          </a:xfrm>
        </p:spPr>
        <p:txBody>
          <a:bodyPr>
            <a:normAutofit fontScale="90000"/>
          </a:bodyPr>
          <a:lstStyle/>
          <a:p>
            <a:r>
              <a:rPr lang="ru-RU" sz="3600" dirty="0"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3600" dirty="0"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br>
            <a:r>
              <a:rPr lang="ru-RU" sz="3600" dirty="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3600" dirty="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br>
            <a:r>
              <a:rPr lang="ru-RU" sz="3600" dirty="0"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3600" dirty="0"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br>
            <a:r>
              <a:rPr lang="ru-RU" sz="3600" dirty="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3600" dirty="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br>
            <a:r>
              <a:rPr lang="ru-RU" sz="3600" dirty="0"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3600" dirty="0"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br>
            <a:r>
              <a:rPr lang="ru-RU" sz="3600" dirty="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3600" dirty="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br>
            <a:r>
              <a:rPr lang="ru-RU" sz="3600" dirty="0"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Хол </a:t>
            </a:r>
            <a:r>
              <a:rPr lang="ru-RU" sz="3600" dirty="0" err="1"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үж</a:t>
            </a:r>
            <a:r>
              <a:rPr lang="ru-RU" sz="3600" dirty="0" err="1">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ү</a:t>
            </a:r>
            <a:r>
              <a:rPr lang="ru-RU" sz="3600" dirty="0" err="1"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үн</a:t>
            </a:r>
            <a:r>
              <a:rPr lang="ru-RU" sz="3600" dirty="0" smtClean="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бижиириниң</a:t>
            </a:r>
            <a:r>
              <a:rPr lang="ru-RU" sz="3600" dirty="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дүрүмнери</a:t>
            </a:r>
            <a:r>
              <a:rPr lang="ru-RU" sz="3600" dirty="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t>:</a:t>
            </a:r>
            <a:br>
              <a:rPr lang="ru-RU" sz="3600" dirty="0">
                <a:solidFill>
                  <a:srgbClr val="EBEBEB"/>
                </a:solidFill>
                <a:latin typeface="Times New Roman" panose="02020603050405020304" pitchFamily="18" charset="0"/>
                <a:ea typeface="Times New Roman" panose="02020603050405020304" pitchFamily="18" charset="0"/>
                <a:cs typeface="Times New Roman" panose="02020603050405020304" pitchFamily="18" charset="0"/>
              </a:rPr>
            </a:br>
            <a:endParaRPr lang="ru-RU" sz="3600" dirty="0"/>
          </a:p>
        </p:txBody>
      </p:sp>
      <p:sp>
        <p:nvSpPr>
          <p:cNvPr id="3" name="Подзаголовок 2"/>
          <p:cNvSpPr>
            <a:spLocks noGrp="1"/>
          </p:cNvSpPr>
          <p:nvPr>
            <p:ph type="subTitle" idx="1"/>
          </p:nvPr>
        </p:nvSpPr>
        <p:spPr>
          <a:xfrm>
            <a:off x="1154954" y="1352811"/>
            <a:ext cx="8991127" cy="5235879"/>
          </a:xfrm>
        </p:spPr>
        <p:txBody>
          <a:bodyPr>
            <a:normAutofit/>
          </a:bodyPr>
          <a:lstStyle/>
          <a:p>
            <a:r>
              <a:rPr lang="ru-RU" sz="2400" cap="none"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1</a:t>
            </a:r>
            <a:r>
              <a:rPr lang="ru-RU" sz="2800" cap="none"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Документиниң</a:t>
            </a:r>
            <a:r>
              <a:rPr lang="ru-RU" sz="2800" cap="none"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ады</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b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2. Хол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үжүү</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бижип</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турар</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кижиниң</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долу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ады</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болгаш</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күүседип</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турар</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ажылы</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b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3.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Кандыг</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албан</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черинден</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азы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кижиден</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чүнү</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алганы</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b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4.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Алган</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чүүлүнүң</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ады</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түңү</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ооң</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үнезин</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саннар</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-биле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айыткаш</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скобка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иштинге</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сөс</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-биле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бижиир</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b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5.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Чүү</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чүвеге</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документ,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айтыышкын</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дужаал</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дилег</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үндезилээш</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алганы</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b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6. Ап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турар</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кижиниң</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холунуң</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үжүү</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b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7. Хол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үжүүн</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бижээн</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ай,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хүнү</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чылы</a:t>
            </a:r>
            <a:r>
              <a:rPr lang="ru-RU" sz="2800" cap="none"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chemeClr val="tx1"/>
              </a:solidFill>
            </a:endParaRPr>
          </a:p>
        </p:txBody>
      </p:sp>
    </p:spTree>
    <p:extLst>
      <p:ext uri="{BB962C8B-B14F-4D97-AF65-F5344CB8AC3E}">
        <p14:creationId xmlns:p14="http://schemas.microsoft.com/office/powerpoint/2010/main" xmlns="" val="1348140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10972800" cy="5184054"/>
          </a:xfrm>
        </p:spPr>
        <p:txBody>
          <a:bodyPr>
            <a:normAutofit fontScale="90000"/>
          </a:bodyPr>
          <a:lstStyle/>
          <a:p>
            <a:pPr>
              <a:lnSpc>
                <a:spcPct val="107000"/>
              </a:lnSpc>
              <a:spcAft>
                <a:spcPts val="800"/>
              </a:spcAft>
            </a:pPr>
            <a:r>
              <a:rPr lang="ru-RU" sz="3600" b="1" dirty="0">
                <a:latin typeface="Times New Roman" panose="02020603050405020304" pitchFamily="18" charset="0"/>
                <a:ea typeface="Calibri" panose="020F0502020204030204" pitchFamily="34" charset="0"/>
                <a:cs typeface="Times New Roman" panose="02020603050405020304" pitchFamily="18" charset="0"/>
              </a:rPr>
              <a:t>Сөзүглел №1</a:t>
            </a:r>
            <a:r>
              <a:rPr lang="ru-RU" sz="3600" b="1" dirty="0" smtClean="0">
                <a:latin typeface="Times New Roman" panose="02020603050405020304" pitchFamily="18" charset="0"/>
                <a:ea typeface="Calibri" panose="020F0502020204030204" pitchFamily="34" charset="0"/>
                <a:cs typeface="Times New Roman" panose="02020603050405020304" pitchFamily="18" charset="0"/>
              </a:rPr>
              <a:t>.</a:t>
            </a:r>
            <a:br>
              <a:rPr lang="ru-RU" sz="3600" b="1" dirty="0" smtClean="0">
                <a:latin typeface="Times New Roman" panose="02020603050405020304" pitchFamily="18" charset="0"/>
                <a:ea typeface="Calibri" panose="020F0502020204030204" pitchFamily="34" charset="0"/>
                <a:cs typeface="Times New Roman" panose="02020603050405020304" pitchFamily="18" charset="0"/>
              </a:rPr>
            </a:br>
            <a:r>
              <a:rPr lang="ru-RU" sz="3600" dirty="0" smtClean="0">
                <a:latin typeface="Calibri" panose="020F0502020204030204" pitchFamily="34" charset="0"/>
                <a:ea typeface="Calibri" panose="020F0502020204030204" pitchFamily="34" charset="0"/>
                <a:cs typeface="Times New Roman" panose="02020603050405020304" pitchFamily="18" charset="0"/>
              </a:rPr>
              <a:t/>
            </a:r>
            <a:br>
              <a:rPr lang="ru-RU" sz="3600" dirty="0" smtClean="0">
                <a:latin typeface="Calibri" panose="020F0502020204030204" pitchFamily="34" charset="0"/>
                <a:ea typeface="Calibri" panose="020F0502020204030204" pitchFamily="34" charset="0"/>
                <a:cs typeface="Times New Roman" panose="02020603050405020304" pitchFamily="18" charset="0"/>
              </a:rPr>
            </a:br>
            <a:r>
              <a:rPr lang="ru-RU" sz="3600" b="1" dirty="0" smtClean="0">
                <a:latin typeface="Times New Roman" panose="02020603050405020304" pitchFamily="18" charset="0"/>
                <a:ea typeface="Calibri" panose="020F0502020204030204" pitchFamily="34" charset="0"/>
                <a:cs typeface="Times New Roman" panose="02020603050405020304" pitchFamily="18" charset="0"/>
              </a:rPr>
              <a:t>Статья </a:t>
            </a:r>
            <a:r>
              <a:rPr lang="ru-RU" sz="3600" b="1" dirty="0">
                <a:latin typeface="Times New Roman" panose="02020603050405020304" pitchFamily="18" charset="0"/>
                <a:ea typeface="Calibri" panose="020F0502020204030204" pitchFamily="34" charset="0"/>
                <a:cs typeface="Times New Roman" panose="02020603050405020304" pitchFamily="18" charset="0"/>
              </a:rPr>
              <a:t>5.</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Күрүне</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дылдары</a:t>
            </a:r>
            <a:r>
              <a:rPr lang="ru-RU" sz="3600" dirty="0">
                <a:latin typeface="Calibri" panose="020F0502020204030204" pitchFamily="34" charset="0"/>
                <a:ea typeface="Calibri" panose="020F0502020204030204" pitchFamily="34" charset="0"/>
                <a:cs typeface="Times New Roman" panose="02020603050405020304" pitchFamily="18" charset="0"/>
              </a:rPr>
              <a:t/>
            </a:r>
            <a:br>
              <a:rPr lang="ru-RU" sz="3600" dirty="0">
                <a:latin typeface="Calibri" panose="020F0502020204030204" pitchFamily="34" charset="0"/>
                <a:ea typeface="Calibri" panose="020F0502020204030204" pitchFamily="34" charset="0"/>
                <a:cs typeface="Times New Roman" panose="02020603050405020304" pitchFamily="18" charset="0"/>
              </a:rPr>
            </a:br>
            <a:r>
              <a:rPr lang="ru-RU" sz="3600" dirty="0">
                <a:latin typeface="Times New Roman" panose="02020603050405020304" pitchFamily="18" charset="0"/>
                <a:ea typeface="Calibri" panose="020F0502020204030204" pitchFamily="34" charset="0"/>
                <a:cs typeface="Times New Roman" panose="02020603050405020304" pitchFamily="18" charset="0"/>
              </a:rPr>
              <a:t>1. Тыва </a:t>
            </a:r>
            <a:r>
              <a:rPr lang="ru-RU" sz="3600" dirty="0" err="1">
                <a:latin typeface="Times New Roman" panose="02020603050405020304" pitchFamily="18" charset="0"/>
                <a:ea typeface="Calibri" panose="020F0502020204030204" pitchFamily="34" charset="0"/>
                <a:cs typeface="Times New Roman" panose="02020603050405020304" pitchFamily="18" charset="0"/>
              </a:rPr>
              <a:t>Республиканы</a:t>
            </a:r>
            <a:r>
              <a:rPr lang="ru-RU" sz="3600" dirty="0">
                <a:latin typeface="Times New Roman" panose="02020603050405020304" pitchFamily="18" charset="0"/>
                <a:ea typeface="Calibri" panose="020F0502020204030204" pitchFamily="34" charset="0"/>
                <a:cs typeface="Times New Roman" panose="02020603050405020304" pitchFamily="18" charset="0"/>
              </a:rPr>
              <a:t>ӊ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Күрүне</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дылдары</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тыва</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орус</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дылдар</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болур</a:t>
            </a:r>
            <a:r>
              <a:rPr lang="ru-RU" sz="3600" dirty="0">
                <a:latin typeface="Times New Roman" panose="02020603050405020304" pitchFamily="18" charset="0"/>
                <a:ea typeface="Calibri" panose="020F0502020204030204" pitchFamily="34" charset="0"/>
                <a:cs typeface="Times New Roman" panose="02020603050405020304" pitchFamily="18" charset="0"/>
              </a:rPr>
              <a:t>.</a:t>
            </a:r>
            <a:r>
              <a:rPr lang="ru-RU" sz="3600" dirty="0">
                <a:latin typeface="Calibri" panose="020F0502020204030204" pitchFamily="34" charset="0"/>
                <a:ea typeface="Calibri" panose="020F0502020204030204" pitchFamily="34" charset="0"/>
                <a:cs typeface="Times New Roman" panose="02020603050405020304" pitchFamily="18" charset="0"/>
              </a:rPr>
              <a:t/>
            </a:r>
            <a:br>
              <a:rPr lang="ru-RU" sz="3600" dirty="0">
                <a:latin typeface="Calibri" panose="020F0502020204030204" pitchFamily="34" charset="0"/>
                <a:ea typeface="Calibri" panose="020F0502020204030204" pitchFamily="34" charset="0"/>
                <a:cs typeface="Times New Roman" panose="02020603050405020304" pitchFamily="18" charset="0"/>
              </a:rPr>
            </a:br>
            <a:r>
              <a:rPr lang="ru-RU" sz="3600" dirty="0">
                <a:latin typeface="Times New Roman" panose="02020603050405020304" pitchFamily="18" charset="0"/>
                <a:ea typeface="Calibri" panose="020F0502020204030204" pitchFamily="34" charset="0"/>
              </a:rPr>
              <a:t>2. Тыва Республика </a:t>
            </a:r>
            <a:r>
              <a:rPr lang="ru-RU" sz="3600" dirty="0" err="1">
                <a:latin typeface="Times New Roman" panose="02020603050405020304" pitchFamily="18" charset="0"/>
                <a:ea typeface="Calibri" panose="020F0502020204030204" pitchFamily="34" charset="0"/>
              </a:rPr>
              <a:t>шупту</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нацияларны</a:t>
            </a:r>
            <a:r>
              <a:rPr lang="ru-RU" sz="3600" dirty="0">
                <a:latin typeface="Times New Roman" panose="02020603050405020304" pitchFamily="18" charset="0"/>
                <a:ea typeface="Calibri" panose="020F0502020204030204" pitchFamily="34" charset="0"/>
              </a:rPr>
              <a:t>ӊ </a:t>
            </a:r>
            <a:r>
              <a:rPr lang="ru-RU" sz="3600" dirty="0" err="1">
                <a:latin typeface="Times New Roman" panose="02020603050405020304" pitchFamily="18" charset="0"/>
                <a:ea typeface="Calibri" panose="020F0502020204030204" pitchFamily="34" charset="0"/>
              </a:rPr>
              <a:t>дылдарын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кадагалап</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арттырып</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алырынга</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болгаш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ону</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шинчилээринге</a:t>
            </a:r>
            <a:r>
              <a:rPr lang="ru-RU" sz="3600" dirty="0">
                <a:latin typeface="Times New Roman" panose="02020603050405020304" pitchFamily="18" charset="0"/>
                <a:ea typeface="Calibri" panose="020F0502020204030204" pitchFamily="34" charset="0"/>
              </a:rPr>
              <a:t> база </a:t>
            </a:r>
            <a:r>
              <a:rPr lang="ru-RU" sz="3600" dirty="0" err="1">
                <a:latin typeface="Times New Roman" panose="02020603050405020304" pitchFamily="18" charset="0"/>
                <a:ea typeface="Calibri" panose="020F0502020204030204" pitchFamily="34" charset="0"/>
              </a:rPr>
              <a:t>оо</a:t>
            </a:r>
            <a:r>
              <a:rPr lang="ru-RU" sz="3600" dirty="0">
                <a:latin typeface="Times New Roman" panose="02020603050405020304" pitchFamily="18" charset="0"/>
                <a:ea typeface="Calibri" panose="020F0502020204030204" pitchFamily="34" charset="0"/>
              </a:rPr>
              <a:t>ӊ </a:t>
            </a:r>
            <a:r>
              <a:rPr lang="ru-RU" sz="3600" dirty="0" err="1">
                <a:latin typeface="Times New Roman" panose="02020603050405020304" pitchFamily="18" charset="0"/>
                <a:ea typeface="Calibri" panose="020F0502020204030204" pitchFamily="34" charset="0"/>
              </a:rPr>
              <a:t>сайзыраарынга</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эптиг</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байдалдарны</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тургузарын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хандырып</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турар</a:t>
            </a:r>
            <a:r>
              <a:rPr lang="ru-RU" sz="3600" dirty="0">
                <a:latin typeface="Times New Roman" panose="02020603050405020304" pitchFamily="18" charset="0"/>
                <a:ea typeface="Calibri" panose="020F0502020204030204" pitchFamily="34" charset="0"/>
              </a:rPr>
              <a:t>.</a:t>
            </a:r>
            <a:endParaRPr lang="ru-RU" sz="3600" dirty="0"/>
          </a:p>
        </p:txBody>
      </p:sp>
    </p:spTree>
    <p:extLst>
      <p:ext uri="{BB962C8B-B14F-4D97-AF65-F5344CB8AC3E}">
        <p14:creationId xmlns:p14="http://schemas.microsoft.com/office/powerpoint/2010/main" xmlns="" val="1709687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10972800" cy="4519035"/>
          </a:xfrm>
        </p:spPr>
        <p:txBody>
          <a:bodyPr>
            <a:normAutofit fontScale="90000"/>
          </a:bodyPr>
          <a:lstStyle/>
          <a:p>
            <a:pPr>
              <a:lnSpc>
                <a:spcPct val="107000"/>
              </a:lnSpc>
              <a:spcAft>
                <a:spcPts val="80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Сөзүглел №</a:t>
            </a:r>
            <a:r>
              <a:rPr lang="ru-RU" sz="2400" b="1" dirty="0" smtClean="0">
                <a:latin typeface="Times New Roman" panose="02020603050405020304" pitchFamily="18" charset="0"/>
                <a:ea typeface="Calibri" panose="020F0502020204030204" pitchFamily="34" charset="0"/>
                <a:cs typeface="Times New Roman" panose="02020603050405020304" pitchFamily="18" charset="0"/>
              </a:rPr>
              <a:t>2.</a:t>
            </a:r>
            <a:br>
              <a:rPr lang="ru-RU" sz="2400" b="1" dirty="0" smtClean="0">
                <a:latin typeface="Times New Roman" panose="02020603050405020304" pitchFamily="18" charset="0"/>
                <a:ea typeface="Calibri" panose="020F0502020204030204" pitchFamily="34" charset="0"/>
                <a:cs typeface="Times New Roman" panose="02020603050405020304" pitchFamily="18" charset="0"/>
              </a:rPr>
            </a:br>
            <a:r>
              <a:rPr lang="ru-RU" sz="2400" b="1" dirty="0">
                <a:latin typeface="Times New Roman" panose="02020603050405020304" pitchFamily="18" charset="0"/>
                <a:ea typeface="Calibri" panose="020F0502020204030204" pitchFamily="34" charset="0"/>
                <a:cs typeface="Times New Roman" panose="02020603050405020304" pitchFamily="18" charset="0"/>
              </a:rPr>
              <a:t/>
            </a:r>
            <a:br>
              <a:rPr lang="ru-RU" sz="2400" b="1" dirty="0">
                <a:latin typeface="Times New Roman" panose="02020603050405020304" pitchFamily="18" charset="0"/>
                <a:ea typeface="Calibri" panose="020F0502020204030204" pitchFamily="34" charset="0"/>
                <a:cs typeface="Times New Roman" panose="02020603050405020304" pitchFamily="18" charset="0"/>
              </a:rPr>
            </a:br>
            <a:r>
              <a:rPr lang="ru-RU" sz="2200" dirty="0" smtClean="0">
                <a:latin typeface="Times New Roman" panose="02020603050405020304" pitchFamily="18" charset="0"/>
                <a:ea typeface="Calibri" panose="020F0502020204030204" pitchFamily="34" charset="0"/>
                <a:cs typeface="Times New Roman" panose="02020603050405020304" pitchFamily="18" charset="0"/>
              </a:rPr>
              <a:t>Таптыг-ла </a:t>
            </a:r>
            <a:r>
              <a:rPr lang="ru-RU" sz="2200" dirty="0">
                <a:latin typeface="Times New Roman" panose="02020603050405020304" pitchFamily="18" charset="0"/>
                <a:ea typeface="Calibri" panose="020F0502020204030204" pitchFamily="34" charset="0"/>
                <a:cs typeface="Times New Roman" panose="02020603050405020304" pitchFamily="18" charset="0"/>
              </a:rPr>
              <a:t>10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шак</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турда</a:t>
            </a:r>
            <a:r>
              <a:rPr lang="ru-RU" sz="2200" dirty="0">
                <a:latin typeface="Times New Roman" panose="02020603050405020304" pitchFamily="18" charset="0"/>
                <a:ea typeface="Calibri" panose="020F0502020204030204" pitchFamily="34" charset="0"/>
                <a:cs typeface="Times New Roman" panose="02020603050405020304" pitchFamily="18" charset="0"/>
              </a:rPr>
              <a:t>  Спасский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хаалгазындан</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аскымнап</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турар</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ак</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аъдын</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мунупкан</a:t>
            </a:r>
            <a:r>
              <a:rPr lang="ru-RU" sz="2200" dirty="0">
                <a:latin typeface="Times New Roman" panose="02020603050405020304" pitchFamily="18" charset="0"/>
                <a:ea typeface="Calibri" panose="020F0502020204030204" pitchFamily="34" charset="0"/>
                <a:cs typeface="Times New Roman" panose="02020603050405020304" pitchFamily="18" charset="0"/>
              </a:rPr>
              <a:t> Ада-чур…уӊ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дайыныны</a:t>
            </a:r>
            <a:r>
              <a:rPr lang="ru-RU" sz="2200" dirty="0">
                <a:latin typeface="Times New Roman" panose="02020603050405020304" pitchFamily="18" charset="0"/>
                <a:ea typeface="Calibri" panose="020F0502020204030204" pitchFamily="34" charset="0"/>
                <a:cs typeface="Times New Roman" panose="02020603050405020304" pitchFamily="18" charset="0"/>
              </a:rPr>
              <a:t>ӊ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маадыры</a:t>
            </a:r>
            <a:r>
              <a:rPr lang="ru-RU" sz="2200" dirty="0">
                <a:latin typeface="Times New Roman" panose="02020603050405020304" pitchFamily="18" charset="0"/>
                <a:ea typeface="Calibri" panose="020F0502020204030204" pitchFamily="34" charset="0"/>
                <a:cs typeface="Times New Roman" panose="02020603050405020304" pitchFamily="18" charset="0"/>
              </a:rPr>
              <a:t> маршал Г. К. Жуков </a:t>
            </a:r>
            <a:r>
              <a:rPr lang="ru-RU" sz="2200" dirty="0" err="1">
                <a:latin typeface="Times New Roman" panose="02020603050405020304" pitchFamily="18" charset="0"/>
                <a:ea typeface="Calibri" panose="020F0502020204030204" pitchFamily="34" charset="0"/>
                <a:cs typeface="Times New Roman" panose="02020603050405020304" pitchFamily="18" charset="0"/>
              </a:rPr>
              <a:t>ү</a:t>
            </a:r>
            <a:r>
              <a:rPr lang="ru-RU" sz="2200" dirty="0" err="1" smtClean="0">
                <a:latin typeface="Times New Roman" panose="02020603050405020304" pitchFamily="18" charset="0"/>
                <a:ea typeface="Calibri" panose="020F0502020204030204" pitchFamily="34" charset="0"/>
                <a:cs typeface="Times New Roman" panose="02020603050405020304" pitchFamily="18" charset="0"/>
              </a:rPr>
              <a:t>не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халдып</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келди</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Аӊаа</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уткуй</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шериг</a:t>
            </a:r>
            <a:r>
              <a:rPr lang="ru-RU" sz="2200" dirty="0">
                <a:latin typeface="Times New Roman" panose="02020603050405020304" pitchFamily="18" charset="0"/>
                <a:ea typeface="Calibri" panose="020F0502020204030204" pitchFamily="34" charset="0"/>
                <a:cs typeface="Times New Roman" panose="02020603050405020304" pitchFamily="18" charset="0"/>
              </a:rPr>
              <a:t> пар…</a:t>
            </a:r>
            <a:r>
              <a:rPr lang="ru-RU" sz="2200" dirty="0" err="1">
                <a:latin typeface="Times New Roman" panose="02020603050405020304" pitchFamily="18" charset="0"/>
                <a:ea typeface="Calibri" panose="020F0502020204030204" pitchFamily="34" charset="0"/>
                <a:cs typeface="Times New Roman" panose="02020603050405020304" pitchFamily="18" charset="0"/>
              </a:rPr>
              <a:t>ыны</a:t>
            </a:r>
            <a:r>
              <a:rPr lang="ru-RU" sz="2200" dirty="0">
                <a:latin typeface="Times New Roman" panose="02020603050405020304" pitchFamily="18" charset="0"/>
                <a:ea typeface="Calibri" panose="020F0502020204030204" pitchFamily="34" charset="0"/>
                <a:cs typeface="Times New Roman" panose="02020603050405020304" pitchFamily="18" charset="0"/>
              </a:rPr>
              <a:t>ӊ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командылакчызы</a:t>
            </a:r>
            <a:r>
              <a:rPr lang="ru-RU" sz="2200" dirty="0">
                <a:latin typeface="Times New Roman" panose="02020603050405020304" pitchFamily="18" charset="0"/>
                <a:ea typeface="Calibri" panose="020F0502020204030204" pitchFamily="34" charset="0"/>
                <a:cs typeface="Times New Roman" panose="02020603050405020304" pitchFamily="18" charset="0"/>
              </a:rPr>
              <a:t> маршал Рокоссовский база-ла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ак</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аъ</a:t>
            </a:r>
            <a:r>
              <a:rPr lang="ru-RU" sz="2200" dirty="0">
                <a:latin typeface="Times New Roman" panose="02020603050405020304" pitchFamily="18" charset="0"/>
                <a:ea typeface="Calibri" panose="020F0502020204030204" pitchFamily="34" charset="0"/>
                <a:cs typeface="Times New Roman" panose="02020603050405020304" pitchFamily="18" charset="0"/>
              </a:rPr>
              <a:t>…</a:t>
            </a:r>
            <a:r>
              <a:rPr lang="ru-RU" sz="2200" dirty="0" err="1">
                <a:latin typeface="Times New Roman" panose="02020603050405020304" pitchFamily="18" charset="0"/>
                <a:ea typeface="Calibri" panose="020F0502020204030204" pitchFamily="34" charset="0"/>
                <a:cs typeface="Times New Roman" panose="02020603050405020304" pitchFamily="18" charset="0"/>
              </a:rPr>
              <a:t>ыг</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халдып</a:t>
            </a:r>
            <a:r>
              <a:rPr lang="ru-RU" sz="2200" dirty="0">
                <a:latin typeface="Times New Roman" panose="02020603050405020304" pitchFamily="18" charset="0"/>
                <a:ea typeface="Calibri" panose="020F0502020204030204" pitchFamily="34" charset="0"/>
                <a:cs typeface="Times New Roman" panose="02020603050405020304" pitchFamily="18" charset="0"/>
              </a:rPr>
              <a:t> бар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чор</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Көрбээним-даа</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көрүп</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хөрек-чүрээм</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хөлзеп</a:t>
            </a:r>
            <a:r>
              <a:rPr lang="ru-RU" sz="2200" dirty="0">
                <a:latin typeface="Times New Roman" panose="02020603050405020304" pitchFamily="18" charset="0"/>
                <a:ea typeface="Calibri" panose="020F0502020204030204" pitchFamily="34" charset="0"/>
                <a:cs typeface="Times New Roman" panose="02020603050405020304" pitchFamily="18" charset="0"/>
              </a:rPr>
              <a:t> тур.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Шүлүктү</a:t>
            </a:r>
            <a:r>
              <a:rPr lang="ru-RU" sz="2200" dirty="0">
                <a:latin typeface="Times New Roman" panose="02020603050405020304" pitchFamily="18" charset="0"/>
                <a:ea typeface="Calibri" panose="020F0502020204030204" pitchFamily="34" charset="0"/>
                <a:cs typeface="Times New Roman" panose="02020603050405020304" pitchFamily="18" charset="0"/>
              </a:rPr>
              <a:t>ӊ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одуруглары-даа</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төрү</a:t>
            </a:r>
            <a:r>
              <a:rPr lang="ru-RU" sz="2200" dirty="0">
                <a:latin typeface="Times New Roman" panose="02020603050405020304" pitchFamily="18" charset="0"/>
                <a:ea typeface="Calibri" panose="020F0502020204030204" pitchFamily="34" charset="0"/>
                <a:cs typeface="Times New Roman" panose="02020603050405020304" pitchFamily="18" charset="0"/>
              </a:rPr>
              <a:t>…</a:t>
            </a:r>
            <a:r>
              <a:rPr lang="ru-RU" sz="2200" dirty="0" err="1">
                <a:latin typeface="Times New Roman" panose="02020603050405020304" pitchFamily="18" charset="0"/>
                <a:ea typeface="Calibri" panose="020F0502020204030204" pitchFamily="34" charset="0"/>
                <a:cs typeface="Times New Roman" panose="02020603050405020304" pitchFamily="18" charset="0"/>
              </a:rPr>
              <a:t>үнүп</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кээп</a:t>
            </a:r>
            <a:r>
              <a:rPr lang="ru-RU" sz="2200" dirty="0">
                <a:latin typeface="Times New Roman" panose="02020603050405020304" pitchFamily="18" charset="0"/>
                <a:ea typeface="Calibri" panose="020F0502020204030204" pitchFamily="34" charset="0"/>
                <a:cs typeface="Times New Roman" panose="02020603050405020304" pitchFamily="18" charset="0"/>
              </a:rPr>
              <a:t> тур.</a:t>
            </a:r>
            <a:r>
              <a:rPr lang="ru-RU" sz="2200" dirty="0">
                <a:latin typeface="Calibri" panose="020F0502020204030204" pitchFamily="34" charset="0"/>
                <a:ea typeface="Calibri" panose="020F0502020204030204" pitchFamily="34" charset="0"/>
                <a:cs typeface="Times New Roman" panose="02020603050405020304" pitchFamily="18" charset="0"/>
              </a:rPr>
              <a:t/>
            </a:r>
            <a:br>
              <a:rPr lang="ru-RU" sz="2200" dirty="0">
                <a:latin typeface="Calibri" panose="020F0502020204030204" pitchFamily="34" charset="0"/>
                <a:ea typeface="Calibri" panose="020F0502020204030204" pitchFamily="34" charset="0"/>
                <a:cs typeface="Times New Roman" panose="02020603050405020304" pitchFamily="18" charset="0"/>
              </a:rPr>
            </a:br>
            <a:r>
              <a:rPr lang="ru-RU" sz="2200" dirty="0" err="1">
                <a:latin typeface="Times New Roman" panose="02020603050405020304" pitchFamily="18" charset="0"/>
                <a:ea typeface="Calibri" panose="020F0502020204030204" pitchFamily="34" charset="0"/>
                <a:cs typeface="Times New Roman" panose="02020603050405020304" pitchFamily="18" charset="0"/>
              </a:rPr>
              <a:t>Дайылдажып</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турган</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шериг</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кезектери</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фронтузуну</a:t>
            </a:r>
            <a:r>
              <a:rPr lang="ru-RU" sz="2200" dirty="0">
                <a:latin typeface="Times New Roman" panose="02020603050405020304" pitchFamily="18" charset="0"/>
                <a:ea typeface="Calibri" panose="020F0502020204030204" pitchFamily="34" charset="0"/>
                <a:cs typeface="Times New Roman" panose="02020603050405020304" pitchFamily="18" charset="0"/>
              </a:rPr>
              <a:t>ӊ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аайы</a:t>
            </a:r>
            <a:r>
              <a:rPr lang="ru-RU" sz="2200" dirty="0">
                <a:latin typeface="Times New Roman" panose="02020603050405020304" pitchFamily="18" charset="0"/>
                <a:ea typeface="Calibri" panose="020F0502020204030204" pitchFamily="34" charset="0"/>
                <a:cs typeface="Times New Roman" panose="02020603050405020304" pitchFamily="18" charset="0"/>
              </a:rPr>
              <a:t>-биле эр…</a:t>
            </a:r>
            <a:r>
              <a:rPr lang="ru-RU" sz="2200" dirty="0" err="1">
                <a:latin typeface="Times New Roman" panose="02020603050405020304" pitchFamily="18" charset="0"/>
                <a:ea typeface="Calibri" panose="020F0502020204030204" pitchFamily="34" charset="0"/>
                <a:cs typeface="Times New Roman" panose="02020603050405020304" pitchFamily="18" charset="0"/>
              </a:rPr>
              <a:t>ип</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тургулаан</a:t>
            </a:r>
            <a:r>
              <a:rPr lang="ru-RU" sz="2200" dirty="0">
                <a:latin typeface="Times New Roman" panose="02020603050405020304" pitchFamily="18" charset="0"/>
                <a:ea typeface="Calibri" panose="020F0502020204030204" pitchFamily="34" charset="0"/>
                <a:cs typeface="Times New Roman" panose="02020603050405020304" pitchFamily="18" charset="0"/>
              </a:rPr>
              <a:t>.</a:t>
            </a:r>
            <a:r>
              <a:rPr lang="ru-RU" sz="2200" dirty="0">
                <a:latin typeface="Calibri" panose="020F0502020204030204" pitchFamily="34" charset="0"/>
                <a:ea typeface="Calibri" panose="020F0502020204030204" pitchFamily="34" charset="0"/>
                <a:cs typeface="Times New Roman" panose="02020603050405020304" pitchFamily="18" charset="0"/>
              </a:rPr>
              <a:t/>
            </a:r>
            <a:br>
              <a:rPr lang="ru-RU" sz="2200" dirty="0">
                <a:latin typeface="Calibri" panose="020F0502020204030204" pitchFamily="34" charset="0"/>
                <a:ea typeface="Calibri" panose="020F0502020204030204" pitchFamily="34" charset="0"/>
                <a:cs typeface="Times New Roman" panose="02020603050405020304" pitchFamily="18" charset="0"/>
              </a:rPr>
            </a:b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Баштайгы</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кезектер</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эртип</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турда</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шинелини</a:t>
            </a:r>
            <a:r>
              <a:rPr lang="ru-RU" sz="2200" dirty="0">
                <a:latin typeface="Times New Roman" panose="02020603050405020304" pitchFamily="18" charset="0"/>
                <a:ea typeface="Calibri" panose="020F0502020204030204" pitchFamily="34" charset="0"/>
                <a:cs typeface="Times New Roman" panose="02020603050405020304" pitchFamily="18" charset="0"/>
              </a:rPr>
              <a:t>ӊ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хөрээнде</a:t>
            </a:r>
            <a:r>
              <a:rPr lang="ru-RU" sz="2200" dirty="0">
                <a:latin typeface="Times New Roman" panose="02020603050405020304" pitchFamily="18" charset="0"/>
                <a:ea typeface="Calibri" panose="020F0502020204030204" pitchFamily="34" charset="0"/>
                <a:cs typeface="Times New Roman" panose="02020603050405020304" pitchFamily="18" charset="0"/>
              </a:rPr>
              <a:t> орде…</a:t>
            </a:r>
            <a:r>
              <a:rPr lang="ru-RU" sz="2200" dirty="0" err="1">
                <a:latin typeface="Times New Roman" panose="02020603050405020304" pitchFamily="18" charset="0"/>
                <a:ea typeface="Calibri" panose="020F0502020204030204" pitchFamily="34" charset="0"/>
                <a:cs typeface="Times New Roman" panose="02020603050405020304" pitchFamily="18" charset="0"/>
              </a:rPr>
              <a:t>ери</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чайыннаан</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даянгыыштыг</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улгады</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берген</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кижи</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сорук</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кирип</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алгыра</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каапты</a:t>
            </a:r>
            <a:r>
              <a:rPr lang="ru-RU" sz="2200" dirty="0">
                <a:latin typeface="Times New Roman" panose="02020603050405020304" pitchFamily="18" charset="0"/>
                <a:ea typeface="Calibri" panose="020F0502020204030204" pitchFamily="34" charset="0"/>
                <a:cs typeface="Times New Roman" panose="02020603050405020304" pitchFamily="18" charset="0"/>
              </a:rPr>
              <a:t>:</a:t>
            </a:r>
            <a:r>
              <a:rPr lang="ru-RU" sz="2200" dirty="0">
                <a:latin typeface="Calibri" panose="020F0502020204030204" pitchFamily="34" charset="0"/>
                <a:ea typeface="Calibri" panose="020F0502020204030204" pitchFamily="34" charset="0"/>
                <a:cs typeface="Times New Roman" panose="02020603050405020304" pitchFamily="18" charset="0"/>
              </a:rPr>
              <a:t/>
            </a:r>
            <a:br>
              <a:rPr lang="ru-RU" sz="2200" dirty="0">
                <a:latin typeface="Calibri" panose="020F0502020204030204" pitchFamily="34" charset="0"/>
                <a:ea typeface="Calibri" panose="020F0502020204030204" pitchFamily="34" charset="0"/>
                <a:cs typeface="Times New Roman" panose="02020603050405020304" pitchFamily="18" charset="0"/>
              </a:rPr>
            </a:b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Бо</a:t>
            </a:r>
            <a:r>
              <a:rPr lang="ru-RU" sz="2200" dirty="0">
                <a:latin typeface="Times New Roman" panose="02020603050405020304" pitchFamily="18" charset="0"/>
                <a:ea typeface="Calibri" panose="020F0502020204030204" pitchFamily="34" charset="0"/>
              </a:rPr>
              <a:t>-…</a:t>
            </a:r>
            <a:r>
              <a:rPr lang="ru-RU" sz="2200" dirty="0" err="1">
                <a:latin typeface="Times New Roman" panose="02020603050405020304" pitchFamily="18" charset="0"/>
                <a:ea typeface="Calibri" panose="020F0502020204030204" pitchFamily="34" charset="0"/>
              </a:rPr>
              <a:t>ур</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бо</a:t>
            </a:r>
            <a:r>
              <a:rPr lang="ru-RU" sz="2200" dirty="0">
                <a:latin typeface="Times New Roman" panose="02020603050405020304" pitchFamily="18" charset="0"/>
                <a:ea typeface="Calibri" panose="020F0502020204030204" pitchFamily="34" charset="0"/>
              </a:rPr>
              <a:t>-…</a:t>
            </a:r>
            <a:r>
              <a:rPr lang="ru-RU" sz="2200" dirty="0" err="1">
                <a:latin typeface="Times New Roman" panose="02020603050405020304" pitchFamily="18" charset="0"/>
                <a:ea typeface="Calibri" panose="020F0502020204030204" pitchFamily="34" charset="0"/>
              </a:rPr>
              <a:t>ур</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бисти</a:t>
            </a:r>
            <a:r>
              <a:rPr lang="ru-RU" sz="2200" dirty="0">
                <a:latin typeface="Times New Roman" panose="02020603050405020304" pitchFamily="18" charset="0"/>
                <a:ea typeface="Calibri" panose="020F0502020204030204" pitchFamily="34" charset="0"/>
              </a:rPr>
              <a:t>ӊ </a:t>
            </a:r>
            <a:r>
              <a:rPr lang="ru-RU" sz="2200" dirty="0" err="1">
                <a:latin typeface="Times New Roman" panose="02020603050405020304" pitchFamily="18" charset="0"/>
                <a:ea typeface="Calibri" panose="020F0502020204030204" pitchFamily="34" charset="0"/>
              </a:rPr>
              <a:t>фронтувус</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дей</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каапкаш</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карактарыны</a:t>
            </a:r>
            <a:r>
              <a:rPr lang="ru-RU" sz="2200" dirty="0">
                <a:latin typeface="Times New Roman" panose="02020603050405020304" pitchFamily="18" charset="0"/>
                <a:ea typeface="Calibri" panose="020F0502020204030204" pitchFamily="34" charset="0"/>
              </a:rPr>
              <a:t>ӊ </a:t>
            </a:r>
            <a:r>
              <a:rPr lang="ru-RU" sz="2200" dirty="0" err="1">
                <a:latin typeface="Times New Roman" panose="02020603050405020304" pitchFamily="18" charset="0"/>
                <a:ea typeface="Calibri" panose="020F0502020204030204" pitchFamily="34" charset="0"/>
              </a:rPr>
              <a:t>бүлдеӊнээн</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чажын</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чода</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чоруй</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уламчылады</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Бо</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Украинаны</a:t>
            </a:r>
            <a:r>
              <a:rPr lang="ru-RU" sz="2200" dirty="0">
                <a:latin typeface="Times New Roman" panose="02020603050405020304" pitchFamily="18" charset="0"/>
                <a:ea typeface="Calibri" panose="020F0502020204030204" pitchFamily="34" charset="0"/>
              </a:rPr>
              <a:t>ӊ №1 </a:t>
            </a:r>
            <a:r>
              <a:rPr lang="ru-RU" sz="2200" dirty="0" err="1">
                <a:latin typeface="Times New Roman" panose="02020603050405020304" pitchFamily="18" charset="0"/>
                <a:ea typeface="Calibri" panose="020F0502020204030204" pitchFamily="34" charset="0"/>
              </a:rPr>
              <a:t>фронтузу</a:t>
            </a:r>
            <a:r>
              <a:rPr lang="ru-RU" sz="2200" dirty="0">
                <a:latin typeface="Times New Roman" panose="02020603050405020304" pitchFamily="18" charset="0"/>
                <a:ea typeface="Calibri" panose="020F0502020204030204" pitchFamily="34" charset="0"/>
              </a:rPr>
              <a:t>-…</a:t>
            </a:r>
            <a:r>
              <a:rPr lang="ru-RU" sz="2200" dirty="0" err="1">
                <a:latin typeface="Times New Roman" panose="02020603050405020304" pitchFamily="18" charset="0"/>
                <a:ea typeface="Calibri" panose="020F0502020204030204" pitchFamily="34" charset="0"/>
              </a:rPr>
              <a:t>ур</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бисти</a:t>
            </a:r>
            <a:r>
              <a:rPr lang="ru-RU" sz="2200" dirty="0">
                <a:latin typeface="Times New Roman" panose="02020603050405020304" pitchFamily="18" charset="0"/>
                <a:ea typeface="Calibri" panose="020F0502020204030204" pitchFamily="34" charset="0"/>
              </a:rPr>
              <a:t>ӊ </a:t>
            </a:r>
            <a:r>
              <a:rPr lang="ru-RU" sz="2200" dirty="0" err="1">
                <a:latin typeface="Times New Roman" panose="02020603050405020304" pitchFamily="18" charset="0"/>
                <a:ea typeface="Calibri" panose="020F0502020204030204" pitchFamily="34" charset="0"/>
              </a:rPr>
              <a:t>тывалар</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аӊаа</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тулчуп</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турган</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болдур</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ийин</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диди</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Ол</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бисти</a:t>
            </a:r>
            <a:r>
              <a:rPr lang="ru-RU" sz="2200" dirty="0">
                <a:latin typeface="Times New Roman" panose="02020603050405020304" pitchFamily="18" charset="0"/>
                <a:ea typeface="Calibri" panose="020F0502020204030204" pitchFamily="34" charset="0"/>
              </a:rPr>
              <a:t>ӊ депутат   </a:t>
            </a:r>
            <a:r>
              <a:rPr lang="ru-RU" sz="2400" dirty="0">
                <a:latin typeface="Times New Roman" panose="02020603050405020304" pitchFamily="18" charset="0"/>
                <a:ea typeface="Calibri" panose="020F0502020204030204" pitchFamily="34" charset="0"/>
              </a:rPr>
              <a:t>Сергей Кочетов-…</a:t>
            </a:r>
            <a:r>
              <a:rPr lang="ru-RU" sz="2400" dirty="0" err="1">
                <a:latin typeface="Times New Roman" panose="02020603050405020304" pitchFamily="18" charset="0"/>
                <a:ea typeface="Calibri" panose="020F0502020204030204" pitchFamily="34" charset="0"/>
              </a:rPr>
              <a:t>ур</a:t>
            </a:r>
            <a:r>
              <a:rPr lang="ru-RU" sz="2400" dirty="0">
                <a:latin typeface="Times New Roman" panose="02020603050405020304" pitchFamily="18" charset="0"/>
                <a:ea typeface="Calibri" panose="020F0502020204030204" pitchFamily="34" charset="0"/>
              </a:rPr>
              <a:t>.</a:t>
            </a:r>
            <a:endParaRPr lang="ru-RU" sz="2400" dirty="0"/>
          </a:p>
        </p:txBody>
      </p:sp>
    </p:spTree>
    <p:extLst>
      <p:ext uri="{BB962C8B-B14F-4D97-AF65-F5344CB8AC3E}">
        <p14:creationId xmlns:p14="http://schemas.microsoft.com/office/powerpoint/2010/main" xmlns="" val="1203307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10972800" cy="4768417"/>
          </a:xfrm>
        </p:spPr>
        <p:txBody>
          <a:bodyPr>
            <a:normAutofit/>
          </a:bodyPr>
          <a:lstStyle/>
          <a:p>
            <a:pPr>
              <a:lnSpc>
                <a:spcPct val="107000"/>
              </a:lnSpc>
              <a:spcAft>
                <a:spcPts val="800"/>
              </a:spcAft>
            </a:pPr>
            <a:r>
              <a:rPr lang="ru-RU" sz="2400" b="1" dirty="0" err="1">
                <a:latin typeface="Times New Roman" panose="02020603050405020304" pitchFamily="18" charset="0"/>
                <a:ea typeface="Calibri" panose="020F0502020204030204" pitchFamily="34" charset="0"/>
                <a:cs typeface="Times New Roman" panose="02020603050405020304" pitchFamily="18" charset="0"/>
              </a:rPr>
              <a:t>Сөзүглел</a:t>
            </a:r>
            <a:r>
              <a:rPr lang="ru-RU" sz="2400" b="1" dirty="0">
                <a:latin typeface="Times New Roman" panose="02020603050405020304" pitchFamily="18" charset="0"/>
                <a:ea typeface="Calibri" panose="020F0502020204030204" pitchFamily="34" charset="0"/>
                <a:cs typeface="Times New Roman" panose="02020603050405020304" pitchFamily="18" charset="0"/>
              </a:rPr>
              <a:t> </a:t>
            </a:r>
            <a:r>
              <a:rPr lang="ru-RU" sz="2400" b="1" dirty="0" smtClean="0">
                <a:latin typeface="Times New Roman" panose="02020603050405020304" pitchFamily="18" charset="0"/>
                <a:ea typeface="Calibri" panose="020F0502020204030204" pitchFamily="34" charset="0"/>
                <a:cs typeface="Times New Roman" panose="02020603050405020304" pitchFamily="18" charset="0"/>
              </a:rPr>
              <a:t>№3</a:t>
            </a:r>
            <a:r>
              <a:rPr lang="ru-RU" sz="2600" dirty="0" smtClean="0">
                <a:latin typeface="Times New Roman" panose="02020603050405020304" pitchFamily="18" charset="0"/>
                <a:ea typeface="Calibri" panose="020F0502020204030204" pitchFamily="34" charset="0"/>
                <a:cs typeface="Times New Roman" panose="02020603050405020304" pitchFamily="18" charset="0"/>
              </a:rPr>
              <a:t>.</a:t>
            </a:r>
            <a:br>
              <a:rPr lang="ru-RU" sz="2600" dirty="0" smtClean="0">
                <a:latin typeface="Times New Roman" panose="02020603050405020304" pitchFamily="18" charset="0"/>
                <a:ea typeface="Calibri" panose="020F0502020204030204" pitchFamily="34" charset="0"/>
                <a:cs typeface="Times New Roman" panose="02020603050405020304" pitchFamily="18" charset="0"/>
              </a:rPr>
            </a:br>
            <a:r>
              <a:rPr lang="ru-RU" sz="2600" dirty="0" smtClean="0">
                <a:latin typeface="Times New Roman" panose="02020603050405020304" pitchFamily="18" charset="0"/>
                <a:ea typeface="Calibri" panose="020F0502020204030204" pitchFamily="34" charset="0"/>
                <a:cs typeface="Times New Roman" panose="02020603050405020304" pitchFamily="18" charset="0"/>
              </a:rPr>
              <a:t>Тыва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улусту</a:t>
            </a:r>
            <a:r>
              <a:rPr lang="ru-RU" sz="2600" dirty="0">
                <a:latin typeface="Times New Roman" panose="02020603050405020304" pitchFamily="18" charset="0"/>
                <a:ea typeface="Calibri" panose="020F0502020204030204" pitchFamily="34" charset="0"/>
                <a:cs typeface="Times New Roman" panose="02020603050405020304" pitchFamily="18" charset="0"/>
              </a:rPr>
              <a:t>ӊ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хоочун</a:t>
            </a:r>
            <a:r>
              <a:rPr lang="ru-RU" sz="2600" dirty="0">
                <a:latin typeface="Times New Roman" panose="02020603050405020304" pitchFamily="18" charset="0"/>
                <a:ea typeface="Calibri" panose="020F0502020204030204" pitchFamily="34" charset="0"/>
                <a:cs typeface="Times New Roman" panose="02020603050405020304" pitchFamily="18" charset="0"/>
              </a:rPr>
              <a:t> уран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культуразында</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көскү</a:t>
            </a:r>
            <a:r>
              <a:rPr lang="ru-RU" sz="2600" dirty="0">
                <a:latin typeface="Times New Roman" panose="02020603050405020304" pitchFamily="18" charset="0"/>
                <a:ea typeface="Calibri" panose="020F0502020204030204" pitchFamily="34" charset="0"/>
                <a:cs typeface="Times New Roman" panose="02020603050405020304" pitchFamily="18" charset="0"/>
              </a:rPr>
              <a:t> черни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аас</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чогаалы</a:t>
            </a:r>
            <a:r>
              <a:rPr lang="ru-RU" sz="2600" dirty="0">
                <a:latin typeface="Times New Roman" panose="02020603050405020304" pitchFamily="18" charset="0"/>
                <a:ea typeface="Calibri" panose="020F0502020204030204" pitchFamily="34" charset="0"/>
                <a:cs typeface="Times New Roman" panose="02020603050405020304" pitchFamily="18" charset="0"/>
              </a:rPr>
              <a:t> (фольклор)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ээлеп</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турар</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Ол</a:t>
            </a:r>
            <a:r>
              <a:rPr lang="ru-RU" sz="2600" dirty="0">
                <a:latin typeface="Times New Roman" panose="02020603050405020304" pitchFamily="18" charset="0"/>
                <a:ea typeface="Calibri" panose="020F0502020204030204" pitchFamily="34" charset="0"/>
                <a:cs typeface="Times New Roman" panose="02020603050405020304" pitchFamily="18" charset="0"/>
              </a:rPr>
              <a:t> музыка,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чурумалдыг</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каасталга</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сиилбиг</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янзы-бүрү</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оюннар</a:t>
            </a:r>
            <a:r>
              <a:rPr lang="ru-RU" sz="2600" dirty="0">
                <a:latin typeface="Times New Roman" panose="02020603050405020304" pitchFamily="18" charset="0"/>
                <a:ea typeface="Calibri" panose="020F0502020204030204" pitchFamily="34" charset="0"/>
                <a:cs typeface="Times New Roman" panose="02020603050405020304" pitchFamily="18" charset="0"/>
              </a:rPr>
              <a:t>-биле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кады</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үе-дүптен</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бээр</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чонну</a:t>
            </a:r>
            <a:r>
              <a:rPr lang="ru-RU" sz="2600" dirty="0">
                <a:latin typeface="Times New Roman" panose="02020603050405020304" pitchFamily="18" charset="0"/>
                <a:ea typeface="Calibri" panose="020F0502020204030204" pitchFamily="34" charset="0"/>
                <a:cs typeface="Times New Roman" panose="02020603050405020304" pitchFamily="18" charset="0"/>
              </a:rPr>
              <a:t>ӊ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ортузунга</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нептереп</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шылгараӊгай</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эстетиктиг</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рольду</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ойнап</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келген</a:t>
            </a:r>
            <a:r>
              <a:rPr lang="ru-RU" sz="2600" dirty="0">
                <a:latin typeface="Times New Roman" panose="02020603050405020304" pitchFamily="18" charset="0"/>
                <a:ea typeface="Calibri" panose="020F0502020204030204" pitchFamily="34" charset="0"/>
                <a:cs typeface="Times New Roman" panose="02020603050405020304" pitchFamily="18" charset="0"/>
              </a:rPr>
              <a:t>.</a:t>
            </a:r>
            <a:r>
              <a:rPr lang="ru-RU" sz="2600" dirty="0">
                <a:latin typeface="Calibri" panose="020F0502020204030204" pitchFamily="34" charset="0"/>
                <a:ea typeface="Calibri" panose="020F0502020204030204" pitchFamily="34" charset="0"/>
                <a:cs typeface="Times New Roman" panose="02020603050405020304" pitchFamily="18" charset="0"/>
              </a:rPr>
              <a:t/>
            </a:r>
            <a:br>
              <a:rPr lang="ru-RU" sz="2600" dirty="0">
                <a:latin typeface="Calibri" panose="020F0502020204030204" pitchFamily="34" charset="0"/>
                <a:ea typeface="Calibri" panose="020F0502020204030204" pitchFamily="34" charset="0"/>
                <a:cs typeface="Times New Roman" panose="02020603050405020304" pitchFamily="18" charset="0"/>
              </a:rPr>
            </a:br>
            <a:r>
              <a:rPr lang="ru-RU" sz="2600" dirty="0" err="1">
                <a:latin typeface="Times New Roman" panose="02020603050405020304" pitchFamily="18" charset="0"/>
                <a:ea typeface="Calibri" panose="020F0502020204030204" pitchFamily="34" charset="0"/>
              </a:rPr>
              <a:t>Аас</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чогаалы</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болза</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кижи</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төрелгеттенни</a:t>
            </a:r>
            <a:r>
              <a:rPr lang="ru-RU" sz="2600" dirty="0">
                <a:latin typeface="Times New Roman" panose="02020603050405020304" pitchFamily="18" charset="0"/>
                <a:ea typeface="Calibri" panose="020F0502020204030204" pitchFamily="34" charset="0"/>
              </a:rPr>
              <a:t>ӊ </a:t>
            </a:r>
            <a:r>
              <a:rPr lang="ru-RU" sz="2600" dirty="0" err="1">
                <a:latin typeface="Times New Roman" panose="02020603050405020304" pitchFamily="18" charset="0"/>
                <a:ea typeface="Calibri" panose="020F0502020204030204" pitchFamily="34" charset="0"/>
              </a:rPr>
              <a:t>угаан</a:t>
            </a:r>
            <a:r>
              <a:rPr lang="ru-RU" sz="2600" dirty="0">
                <a:latin typeface="Times New Roman" panose="02020603050405020304" pitchFamily="18" charset="0"/>
                <a:ea typeface="Calibri" panose="020F0502020204030204" pitchFamily="34" charset="0"/>
              </a:rPr>
              <a:t>-бодал </a:t>
            </a:r>
            <a:r>
              <a:rPr lang="ru-RU" sz="2600" dirty="0" err="1">
                <a:latin typeface="Times New Roman" panose="02020603050405020304" pitchFamily="18" charset="0"/>
                <a:ea typeface="Calibri" panose="020F0502020204030204" pitchFamily="34" charset="0"/>
              </a:rPr>
              <a:t>ажылыны</a:t>
            </a:r>
            <a:r>
              <a:rPr lang="ru-RU" sz="2600" dirty="0">
                <a:latin typeface="Times New Roman" panose="02020603050405020304" pitchFamily="18" charset="0"/>
                <a:ea typeface="Calibri" panose="020F0502020204030204" pitchFamily="34" charset="0"/>
              </a:rPr>
              <a:t>ӊ </a:t>
            </a:r>
            <a:r>
              <a:rPr lang="ru-RU" sz="2600" dirty="0" err="1">
                <a:latin typeface="Times New Roman" panose="02020603050405020304" pitchFamily="18" charset="0"/>
                <a:ea typeface="Calibri" panose="020F0502020204030204" pitchFamily="34" charset="0"/>
              </a:rPr>
              <a:t>кайгамчыктыг</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чедиишкиннерини</a:t>
            </a:r>
            <a:r>
              <a:rPr lang="ru-RU" sz="2600" dirty="0">
                <a:latin typeface="Times New Roman" panose="02020603050405020304" pitchFamily="18" charset="0"/>
                <a:ea typeface="Calibri" panose="020F0502020204030204" pitchFamily="34" charset="0"/>
              </a:rPr>
              <a:t>ӊ </a:t>
            </a:r>
            <a:r>
              <a:rPr lang="ru-RU" sz="2600" dirty="0" err="1">
                <a:latin typeface="Times New Roman" panose="02020603050405020304" pitchFamily="18" charset="0"/>
                <a:ea typeface="Calibri" panose="020F0502020204030204" pitchFamily="34" charset="0"/>
              </a:rPr>
              <a:t>бирээзи</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Чогаадылганы</a:t>
            </a:r>
            <a:r>
              <a:rPr lang="ru-RU" sz="2600" dirty="0">
                <a:latin typeface="Times New Roman" panose="02020603050405020304" pitchFamily="18" charset="0"/>
                <a:ea typeface="Calibri" panose="020F0502020204030204" pitchFamily="34" charset="0"/>
              </a:rPr>
              <a:t>ӊ </a:t>
            </a:r>
            <a:r>
              <a:rPr lang="ru-RU" sz="2600" dirty="0" err="1">
                <a:latin typeface="Times New Roman" panose="02020603050405020304" pitchFamily="18" charset="0"/>
                <a:ea typeface="Calibri" panose="020F0502020204030204" pitchFamily="34" charset="0"/>
              </a:rPr>
              <a:t>бо</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хевири</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эрте-бурунгу</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шагдан</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бээр</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делегейни</a:t>
            </a:r>
            <a:r>
              <a:rPr lang="ru-RU" sz="2600" dirty="0">
                <a:latin typeface="Times New Roman" panose="02020603050405020304" pitchFamily="18" charset="0"/>
                <a:ea typeface="Calibri" panose="020F0502020204030204" pitchFamily="34" charset="0"/>
              </a:rPr>
              <a:t>ӊ </a:t>
            </a:r>
            <a:r>
              <a:rPr lang="ru-RU" sz="2600" dirty="0" err="1">
                <a:latin typeface="Times New Roman" panose="02020603050405020304" pitchFamily="18" charset="0"/>
                <a:ea typeface="Calibri" panose="020F0502020204030204" pitchFamily="34" charset="0"/>
              </a:rPr>
              <a:t>шупту</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улустарында</a:t>
            </a:r>
            <a:r>
              <a:rPr lang="ru-RU" sz="2600" dirty="0">
                <a:latin typeface="Times New Roman" panose="02020603050405020304" pitchFamily="18" charset="0"/>
                <a:ea typeface="Calibri" panose="020F0502020204030204" pitchFamily="34" charset="0"/>
              </a:rPr>
              <a:t> бар. </a:t>
            </a:r>
            <a:r>
              <a:rPr lang="ru-RU" sz="2600" dirty="0" err="1">
                <a:latin typeface="Times New Roman" panose="02020603050405020304" pitchFamily="18" charset="0"/>
                <a:ea typeface="Calibri" panose="020F0502020204030204" pitchFamily="34" charset="0"/>
              </a:rPr>
              <a:t>Ниитилелге</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кандыг-даачүве</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онза</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хереглел</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чокка</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тывылбас-даа</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үр</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туруп-даа</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шыдавас</a:t>
            </a:r>
            <a:r>
              <a:rPr lang="ru-RU" sz="2600" dirty="0">
                <a:latin typeface="Times New Roman" panose="02020603050405020304" pitchFamily="18" charset="0"/>
                <a:ea typeface="Calibri" panose="020F0502020204030204" pitchFamily="34" charset="0"/>
              </a:rPr>
              <a:t>. А фольклор </a:t>
            </a:r>
            <a:r>
              <a:rPr lang="ru-RU" sz="2600" dirty="0" err="1">
                <a:latin typeface="Times New Roman" panose="02020603050405020304" pitchFamily="18" charset="0"/>
                <a:ea typeface="Calibri" panose="020F0502020204030204" pitchFamily="34" charset="0"/>
              </a:rPr>
              <a:t>баштайгы</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төрел</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бөлүк</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амыдыралындан</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бээр</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амга</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чедир</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хөгжүп</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узун</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төөгүнү</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эрткен</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Ол</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дыл</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ышкаш</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кижиден</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кажан-даа</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адырлып</a:t>
            </a:r>
            <a:r>
              <a:rPr lang="ru-RU" sz="2600" dirty="0">
                <a:latin typeface="Times New Roman" panose="02020603050405020304" pitchFamily="18" charset="0"/>
                <a:ea typeface="Calibri" panose="020F0502020204030204" pitchFamily="34" charset="0"/>
              </a:rPr>
              <a:t> </a:t>
            </a:r>
            <a:r>
              <a:rPr lang="ru-RU" sz="2600" dirty="0" err="1">
                <a:latin typeface="Times New Roman" panose="02020603050405020304" pitchFamily="18" charset="0"/>
                <a:ea typeface="Calibri" panose="020F0502020204030204" pitchFamily="34" charset="0"/>
              </a:rPr>
              <a:t>көрбээн</a:t>
            </a:r>
            <a:r>
              <a:rPr lang="ru-RU" sz="2600" dirty="0">
                <a:latin typeface="Times New Roman" panose="02020603050405020304" pitchFamily="18" charset="0"/>
                <a:ea typeface="Calibri" panose="020F0502020204030204" pitchFamily="34" charset="0"/>
              </a:rPr>
              <a:t>.</a:t>
            </a:r>
            <a:endParaRPr lang="ru-RU" sz="2600" dirty="0"/>
          </a:p>
        </p:txBody>
      </p:sp>
    </p:spTree>
    <p:extLst>
      <p:ext uri="{BB962C8B-B14F-4D97-AF65-F5344CB8AC3E}">
        <p14:creationId xmlns:p14="http://schemas.microsoft.com/office/powerpoint/2010/main" xmlns="" val="1452866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4394344"/>
          </a:xfrm>
        </p:spPr>
        <p:txBody>
          <a:bodyPr>
            <a:normAutofit fontScale="90000"/>
          </a:bodyPr>
          <a:lstStyle/>
          <a:p>
            <a:pPr>
              <a:lnSpc>
                <a:spcPct val="107000"/>
              </a:lnSpc>
              <a:spcAft>
                <a:spcPts val="800"/>
              </a:spcAft>
            </a:pPr>
            <a:r>
              <a:rPr lang="ru-RU" sz="2800" b="1" dirty="0">
                <a:latin typeface="Times New Roman" panose="02020603050405020304" pitchFamily="18" charset="0"/>
                <a:ea typeface="Calibri" panose="020F0502020204030204" pitchFamily="34" charset="0"/>
                <a:cs typeface="Times New Roman" panose="02020603050405020304" pitchFamily="18" charset="0"/>
              </a:rPr>
              <a:t>Сөзүглел №</a:t>
            </a:r>
            <a:r>
              <a:rPr lang="ru-RU" sz="2800" b="1" dirty="0" smtClean="0">
                <a:latin typeface="Times New Roman" panose="02020603050405020304" pitchFamily="18" charset="0"/>
                <a:ea typeface="Calibri" panose="020F0502020204030204" pitchFamily="34" charset="0"/>
                <a:cs typeface="Times New Roman" panose="02020603050405020304" pitchFamily="18" charset="0"/>
              </a:rPr>
              <a:t>4.</a:t>
            </a:r>
            <a:r>
              <a:rPr lang="ru-RU" sz="2800" b="1" dirty="0">
                <a:latin typeface="Calibri" panose="020F0502020204030204" pitchFamily="34" charset="0"/>
                <a:ea typeface="Calibri" panose="020F0502020204030204" pitchFamily="34" charset="0"/>
                <a:cs typeface="Times New Roman" panose="02020603050405020304" pitchFamily="18" charset="0"/>
              </a:rPr>
              <a:t/>
            </a:r>
            <a:br>
              <a:rPr lang="ru-RU" sz="2800" b="1" dirty="0">
                <a:latin typeface="Calibri" panose="020F0502020204030204" pitchFamily="34" charset="0"/>
                <a:ea typeface="Calibri" panose="020F0502020204030204" pitchFamily="34" charset="0"/>
                <a:cs typeface="Times New Roman" panose="02020603050405020304" pitchFamily="18" charset="0"/>
              </a:rPr>
            </a:br>
            <a:r>
              <a:rPr lang="ru-RU" sz="2800" dirty="0" err="1">
                <a:latin typeface="Times New Roman" panose="02020603050405020304" pitchFamily="18" charset="0"/>
                <a:ea typeface="Calibri" panose="020F0502020204030204" pitchFamily="34" charset="0"/>
                <a:cs typeface="Times New Roman" panose="02020603050405020304" pitchFamily="18" charset="0"/>
              </a:rPr>
              <a:t>Чер</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кырыны</a:t>
            </a:r>
            <a:r>
              <a:rPr lang="ru-RU" sz="2800" dirty="0">
                <a:latin typeface="Times New Roman" panose="02020603050405020304" pitchFamily="18" charset="0"/>
                <a:ea typeface="Calibri" panose="020F0502020204030204" pitchFamily="34" charset="0"/>
                <a:cs typeface="Times New Roman" panose="02020603050405020304" pitchFamily="18" charset="0"/>
              </a:rPr>
              <a:t>ӊ 11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хире</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хуузу</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кылагар</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дош</a:t>
            </a:r>
            <a:r>
              <a:rPr lang="ru-RU" sz="2800" dirty="0">
                <a:latin typeface="Times New Roman" panose="02020603050405020304" pitchFamily="18" charset="0"/>
                <a:ea typeface="Calibri" panose="020F0502020204030204" pitchFamily="34" charset="0"/>
                <a:cs typeface="Times New Roman" panose="02020603050405020304" pitchFamily="18" charset="0"/>
              </a:rPr>
              <a:t>-биле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шыптынган</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Амгы</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үеде</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дошту</a:t>
            </a:r>
            <a:r>
              <a:rPr lang="ru-RU" sz="2800" dirty="0">
                <a:latin typeface="Times New Roman" panose="02020603050405020304" pitchFamily="18" charset="0"/>
                <a:ea typeface="Calibri" panose="020F0502020204030204" pitchFamily="34" charset="0"/>
                <a:cs typeface="Times New Roman" panose="02020603050405020304" pitchFamily="18" charset="0"/>
              </a:rPr>
              <a:t>ӊ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объемун</a:t>
            </a:r>
            <a:r>
              <a:rPr lang="ru-RU" sz="2800" dirty="0">
                <a:latin typeface="Times New Roman" panose="02020603050405020304" pitchFamily="18" charset="0"/>
                <a:ea typeface="Calibri" panose="020F0502020204030204" pitchFamily="34" charset="0"/>
                <a:cs typeface="Times New Roman" panose="02020603050405020304" pitchFamily="18" charset="0"/>
              </a:rPr>
              <a:t> 30000000 квадрат километр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кылдыр</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санап</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турар</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Ук</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объемче</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айсбергтер</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Соӊгу</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полюсту</a:t>
            </a:r>
            <a:r>
              <a:rPr lang="ru-RU" sz="2800" dirty="0">
                <a:latin typeface="Times New Roman" panose="02020603050405020304" pitchFamily="18" charset="0"/>
                <a:ea typeface="Calibri" panose="020F0502020204030204" pitchFamily="34" charset="0"/>
                <a:cs typeface="Times New Roman" panose="02020603050405020304" pitchFamily="18" charset="0"/>
              </a:rPr>
              <a:t>ӊ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доштуг</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бөрттери</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Антарктиданы</a:t>
            </a:r>
            <a:r>
              <a:rPr lang="ru-RU" sz="2800" dirty="0">
                <a:latin typeface="Times New Roman" panose="02020603050405020304" pitchFamily="18" charset="0"/>
                <a:ea typeface="Calibri" panose="020F0502020204030204" pitchFamily="34" charset="0"/>
                <a:cs typeface="Times New Roman" panose="02020603050405020304" pitchFamily="18" charset="0"/>
              </a:rPr>
              <a:t>ӊ материк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доштары</a:t>
            </a:r>
            <a:r>
              <a:rPr lang="ru-RU" sz="2800" dirty="0">
                <a:latin typeface="Times New Roman" panose="02020603050405020304" pitchFamily="18" charset="0"/>
                <a:ea typeface="Calibri" panose="020F0502020204030204" pitchFamily="34" charset="0"/>
                <a:cs typeface="Times New Roman" panose="02020603050405020304" pitchFamily="18" charset="0"/>
              </a:rPr>
              <a:t> база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шыпшыктарны</a:t>
            </a:r>
            <a:r>
              <a:rPr lang="ru-RU" sz="2800" dirty="0">
                <a:latin typeface="Times New Roman" panose="02020603050405020304" pitchFamily="18" charset="0"/>
                <a:ea typeface="Calibri" panose="020F0502020204030204" pitchFamily="34" charset="0"/>
                <a:cs typeface="Times New Roman" panose="02020603050405020304" pitchFamily="18" charset="0"/>
              </a:rPr>
              <a:t>ӊ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доштуг</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бедиктери</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кирип</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турар</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err="1">
                <a:latin typeface="Times New Roman" panose="02020603050405020304" pitchFamily="18" charset="0"/>
                <a:ea typeface="Calibri" panose="020F0502020204030204" pitchFamily="34" charset="0"/>
              </a:rPr>
              <a:t>Бир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эвес</a:t>
            </a:r>
            <a:r>
              <a:rPr lang="ru-RU" sz="2800" dirty="0">
                <a:latin typeface="Times New Roman" panose="02020603050405020304" pitchFamily="18" charset="0"/>
                <a:ea typeface="Calibri" panose="020F0502020204030204" pitchFamily="34" charset="0"/>
              </a:rPr>
              <a:t> черниӊ </a:t>
            </a:r>
            <a:r>
              <a:rPr lang="ru-RU" sz="2800" dirty="0" err="1">
                <a:latin typeface="Times New Roman" panose="02020603050405020304" pitchFamily="18" charset="0"/>
                <a:ea typeface="Calibri" panose="020F0502020204030204" pitchFamily="34" charset="0"/>
              </a:rPr>
              <a:t>кырын</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доштуг</a:t>
            </a:r>
            <a:r>
              <a:rPr lang="ru-RU" sz="2800" dirty="0">
                <a:latin typeface="Times New Roman" panose="02020603050405020304" pitchFamily="18" charset="0"/>
                <a:ea typeface="Calibri" panose="020F0502020204030204" pitchFamily="34" charset="0"/>
              </a:rPr>
              <a:t> объем-биле дески </a:t>
            </a:r>
            <a:r>
              <a:rPr lang="ru-RU" sz="2800" dirty="0" err="1">
                <a:latin typeface="Times New Roman" panose="02020603050405020304" pitchFamily="18" charset="0"/>
                <a:ea typeface="Calibri" panose="020F0502020204030204" pitchFamily="34" charset="0"/>
              </a:rPr>
              <a:t>кылдыр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шывар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болза</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ол</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чер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кырын</a:t>
            </a:r>
            <a:r>
              <a:rPr lang="ru-RU" sz="2800" dirty="0">
                <a:latin typeface="Times New Roman" panose="02020603050405020304" pitchFamily="18" charset="0"/>
                <a:ea typeface="Calibri" panose="020F0502020204030204" pitchFamily="34" charset="0"/>
              </a:rPr>
              <a:t> 60 сантиметр </a:t>
            </a:r>
            <a:r>
              <a:rPr lang="ru-RU" sz="2800" dirty="0" err="1">
                <a:latin typeface="Times New Roman" panose="02020603050405020304" pitchFamily="18" charset="0"/>
                <a:ea typeface="Calibri" panose="020F0502020204030204" pitchFamily="34" charset="0"/>
              </a:rPr>
              <a:t>хире</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кылын</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кылдыр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шыптар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Чер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кырында</a:t>
            </a:r>
            <a:r>
              <a:rPr lang="ru-RU" sz="2800" dirty="0">
                <a:latin typeface="Times New Roman" panose="02020603050405020304" pitchFamily="18" charset="0"/>
                <a:ea typeface="Calibri" panose="020F0502020204030204" pitchFamily="34" charset="0"/>
              </a:rPr>
              <a:t> эӊ-не </a:t>
            </a:r>
            <a:r>
              <a:rPr lang="ru-RU" sz="2800" dirty="0" err="1">
                <a:latin typeface="Times New Roman" panose="02020603050405020304" pitchFamily="18" charset="0"/>
                <a:ea typeface="Calibri" panose="020F0502020204030204" pitchFamily="34" charset="0"/>
              </a:rPr>
              <a:t>кылын</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дош</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Антарктидада</a:t>
            </a:r>
            <a:r>
              <a:rPr lang="ru-RU" sz="2800" dirty="0">
                <a:latin typeface="Times New Roman" panose="02020603050405020304" pitchFamily="18" charset="0"/>
                <a:ea typeface="Calibri" panose="020F0502020204030204" pitchFamily="34" charset="0"/>
              </a:rPr>
              <a:t> – 5000 метр </a:t>
            </a:r>
            <a:r>
              <a:rPr lang="ru-RU" sz="2800" dirty="0" err="1">
                <a:latin typeface="Times New Roman" panose="02020603050405020304" pitchFamily="18" charset="0"/>
                <a:ea typeface="Calibri" panose="020F0502020204030204" pitchFamily="34" charset="0"/>
              </a:rPr>
              <a:t>хире</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Бир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эвес</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бүдүн</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чер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кыры</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дошту</a:t>
            </a:r>
            <a:r>
              <a:rPr lang="ru-RU" sz="2800" dirty="0">
                <a:latin typeface="Times New Roman" panose="02020603050405020304" pitchFamily="18" charset="0"/>
                <a:ea typeface="Calibri" panose="020F0502020204030204" pitchFamily="34" charset="0"/>
              </a:rPr>
              <a:t>ӊ </a:t>
            </a:r>
            <a:r>
              <a:rPr lang="ru-RU" sz="2800" dirty="0" err="1">
                <a:latin typeface="Times New Roman" panose="02020603050405020304" pitchFamily="18" charset="0"/>
                <a:ea typeface="Calibri" panose="020F0502020204030204" pitchFamily="34" charset="0"/>
              </a:rPr>
              <a:t>чайынналыры</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ышкаш</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болур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болза</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чер</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кырыны</a:t>
            </a:r>
            <a:r>
              <a:rPr lang="ru-RU" sz="2800" dirty="0">
                <a:latin typeface="Times New Roman" panose="02020603050405020304" pitchFamily="18" charset="0"/>
                <a:ea typeface="Calibri" panose="020F0502020204030204" pitchFamily="34" charset="0"/>
              </a:rPr>
              <a:t>ӊ </a:t>
            </a:r>
            <a:r>
              <a:rPr lang="ru-RU" sz="2800" dirty="0" err="1">
                <a:latin typeface="Times New Roman" panose="02020603050405020304" pitchFamily="18" charset="0"/>
                <a:ea typeface="Calibri" panose="020F0502020204030204" pitchFamily="34" charset="0"/>
              </a:rPr>
              <a:t>ортумак</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температуразы</a:t>
            </a:r>
            <a:r>
              <a:rPr lang="ru-RU" sz="2800" dirty="0">
                <a:latin typeface="Times New Roman" panose="02020603050405020304" pitchFamily="18" charset="0"/>
                <a:ea typeface="Calibri" panose="020F0502020204030204" pitchFamily="34" charset="0"/>
              </a:rPr>
              <a:t> 90 </a:t>
            </a:r>
            <a:r>
              <a:rPr lang="ru-RU" sz="2800" dirty="0" err="1">
                <a:latin typeface="Times New Roman" panose="02020603050405020304" pitchFamily="18" charset="0"/>
                <a:ea typeface="Calibri" panose="020F0502020204030204" pitchFamily="34" charset="0"/>
              </a:rPr>
              <a:t>хире</a:t>
            </a:r>
            <a:r>
              <a:rPr lang="ru-RU" sz="2800" dirty="0">
                <a:latin typeface="Times New Roman" panose="02020603050405020304" pitchFamily="18" charset="0"/>
                <a:ea typeface="Calibri" panose="020F0502020204030204" pitchFamily="34" charset="0"/>
              </a:rPr>
              <a:t> градус </a:t>
            </a:r>
            <a:r>
              <a:rPr lang="ru-RU" sz="2800" dirty="0" err="1">
                <a:latin typeface="Times New Roman" panose="02020603050405020304" pitchFamily="18" charset="0"/>
                <a:ea typeface="Calibri" panose="020F0502020204030204" pitchFamily="34" charset="0"/>
              </a:rPr>
              <a:t>болур</a:t>
            </a:r>
            <a:r>
              <a:rPr lang="ru-RU" sz="2800" dirty="0">
                <a:latin typeface="Times New Roman" panose="02020603050405020304" pitchFamily="18" charset="0"/>
                <a:ea typeface="Calibri" panose="020F0502020204030204" pitchFamily="34" charset="0"/>
              </a:rPr>
              <a:t>. </a:t>
            </a:r>
            <a:endParaRPr lang="ru-RU" sz="2800" dirty="0"/>
          </a:p>
        </p:txBody>
      </p:sp>
    </p:spTree>
    <p:extLst>
      <p:ext uri="{BB962C8B-B14F-4D97-AF65-F5344CB8AC3E}">
        <p14:creationId xmlns:p14="http://schemas.microsoft.com/office/powerpoint/2010/main" xmlns="" val="2877522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10972800" cy="4574454"/>
          </a:xfrm>
        </p:spPr>
        <p:txBody>
          <a:bodyPr>
            <a:normAutofit/>
          </a:bodyPr>
          <a:lstStyle/>
          <a:p>
            <a:r>
              <a:rPr lang="ru-RU" sz="4400" dirty="0">
                <a:latin typeface="Times New Roman" panose="02020603050405020304" pitchFamily="18" charset="0"/>
                <a:ea typeface="Calibri" panose="020F0502020204030204" pitchFamily="34" charset="0"/>
              </a:rPr>
              <a:t>1 </a:t>
            </a:r>
            <a:r>
              <a:rPr lang="ru-RU" sz="4400" dirty="0" err="1">
                <a:latin typeface="Times New Roman" panose="02020603050405020304" pitchFamily="18" charset="0"/>
                <a:ea typeface="Calibri" panose="020F0502020204030204" pitchFamily="34" charset="0"/>
              </a:rPr>
              <a:t>сөзүглел</a:t>
            </a:r>
            <a:r>
              <a:rPr lang="ru-RU" sz="4400" dirty="0">
                <a:latin typeface="Times New Roman" panose="02020603050405020304" pitchFamily="18" charset="0"/>
                <a:ea typeface="Calibri" panose="020F0502020204030204" pitchFamily="34" charset="0"/>
              </a:rPr>
              <a:t> </a:t>
            </a:r>
            <a:r>
              <a:rPr lang="ru-RU" sz="4400" b="1" i="1" dirty="0" err="1">
                <a:latin typeface="Times New Roman" panose="02020603050405020304" pitchFamily="18" charset="0"/>
                <a:ea typeface="Calibri" panose="020F0502020204030204" pitchFamily="34" charset="0"/>
              </a:rPr>
              <a:t>албан-херек</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стилинге</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хамааржыр</a:t>
            </a:r>
            <a:r>
              <a:rPr lang="ru-RU" sz="4400" dirty="0">
                <a:latin typeface="Times New Roman" panose="02020603050405020304" pitchFamily="18" charset="0"/>
                <a:ea typeface="Calibri" panose="020F0502020204030204" pitchFamily="34" charset="0"/>
              </a:rPr>
              <a:t>.  </a:t>
            </a:r>
            <a:r>
              <a:rPr lang="ru-RU" sz="4400" b="1" i="1" dirty="0" err="1">
                <a:latin typeface="Times New Roman" panose="02020603050405020304" pitchFamily="18" charset="0"/>
                <a:ea typeface="Calibri" panose="020F0502020204030204" pitchFamily="34" charset="0"/>
              </a:rPr>
              <a:t>Онзагайы</a:t>
            </a:r>
            <a:r>
              <a:rPr lang="ru-RU" sz="4400" b="1" i="1" dirty="0">
                <a:latin typeface="Times New Roman" panose="02020603050405020304" pitchFamily="18" charset="0"/>
                <a:ea typeface="Calibri" panose="020F0502020204030204" pitchFamily="34" charset="0"/>
              </a:rPr>
              <a:t>:</a:t>
            </a:r>
            <a:r>
              <a:rPr lang="ru-RU" sz="7200" dirty="0">
                <a:solidFill>
                  <a:srgbClr val="000000"/>
                </a:solidFill>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Сөстери</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сөс</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каттыжыышкыннары</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бодалды</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анаа</a:t>
            </a:r>
            <a:r>
              <a:rPr lang="ru-RU" sz="4400" dirty="0">
                <a:latin typeface="Times New Roman" panose="02020603050405020304" pitchFamily="18" charset="0"/>
                <a:ea typeface="Calibri" panose="020F0502020204030204" pitchFamily="34" charset="0"/>
              </a:rPr>
              <a:t>-ла </a:t>
            </a:r>
            <a:r>
              <a:rPr lang="ru-RU" sz="4400" dirty="0" err="1">
                <a:latin typeface="Times New Roman" panose="02020603050405020304" pitchFamily="18" charset="0"/>
                <a:ea typeface="Calibri" panose="020F0502020204030204" pitchFamily="34" charset="0"/>
              </a:rPr>
              <a:t>соок</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аян</a:t>
            </a:r>
            <a:r>
              <a:rPr lang="ru-RU" sz="4400" dirty="0">
                <a:latin typeface="Times New Roman" panose="02020603050405020304" pitchFamily="18" charset="0"/>
                <a:ea typeface="Calibri" panose="020F0502020204030204" pitchFamily="34" charset="0"/>
              </a:rPr>
              <a:t>-биле </a:t>
            </a:r>
            <a:r>
              <a:rPr lang="ru-RU" sz="4400" dirty="0" err="1">
                <a:latin typeface="Times New Roman" panose="02020603050405020304" pitchFamily="18" charset="0"/>
                <a:ea typeface="Calibri" panose="020F0502020204030204" pitchFamily="34" charset="0"/>
              </a:rPr>
              <a:t>дамчыдып</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турар</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сагыш-сеткил</a:t>
            </a:r>
            <a:r>
              <a:rPr lang="ru-RU" sz="4400" dirty="0">
                <a:latin typeface="Times New Roman" panose="02020603050405020304" pitchFamily="18" charset="0"/>
                <a:ea typeface="Calibri" panose="020F0502020204030204" pitchFamily="34" charset="0"/>
              </a:rPr>
              <a:t>, эмоция </a:t>
            </a:r>
            <a:r>
              <a:rPr lang="ru-RU" sz="4400" dirty="0" err="1">
                <a:latin typeface="Times New Roman" panose="02020603050405020304" pitchFamily="18" charset="0"/>
                <a:ea typeface="Calibri" panose="020F0502020204030204" pitchFamily="34" charset="0"/>
              </a:rPr>
              <a:t>сиӊген</a:t>
            </a:r>
            <a:r>
              <a:rPr lang="ru-RU" sz="4400" dirty="0">
                <a:latin typeface="Times New Roman" panose="02020603050405020304" pitchFamily="18" charset="0"/>
                <a:ea typeface="Calibri" panose="020F0502020204030204" pitchFamily="34" charset="0"/>
              </a:rPr>
              <a:t> утка </a:t>
            </a:r>
            <a:r>
              <a:rPr lang="ru-RU" sz="4400" dirty="0" err="1">
                <a:latin typeface="Times New Roman" panose="02020603050405020304" pitchFamily="18" charset="0"/>
                <a:ea typeface="Calibri" panose="020F0502020204030204" pitchFamily="34" charset="0"/>
              </a:rPr>
              <a:t>чок</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сөстерни</a:t>
            </a:r>
            <a:r>
              <a:rPr lang="ru-RU" sz="4400" dirty="0">
                <a:latin typeface="Times New Roman" panose="02020603050405020304" pitchFamily="18" charset="0"/>
                <a:ea typeface="Calibri" panose="020F0502020204030204" pitchFamily="34" charset="0"/>
              </a:rPr>
              <a:t>ӊ </a:t>
            </a:r>
            <a:r>
              <a:rPr lang="ru-RU" sz="4400" dirty="0" err="1">
                <a:latin typeface="Times New Roman" panose="02020603050405020304" pitchFamily="18" charset="0"/>
                <a:ea typeface="Calibri" panose="020F0502020204030204" pitchFamily="34" charset="0"/>
              </a:rPr>
              <a:t>дорт</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уткалары</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ажыглаттынып</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турар</a:t>
            </a:r>
            <a:r>
              <a:rPr lang="ru-RU" sz="4400" dirty="0">
                <a:latin typeface="Times New Roman" panose="02020603050405020304" pitchFamily="18" charset="0"/>
                <a:ea typeface="Calibri" panose="020F0502020204030204" pitchFamily="34" charset="0"/>
              </a:rPr>
              <a:t>.</a:t>
            </a:r>
            <a:endParaRPr lang="ru-RU" dirty="0"/>
          </a:p>
        </p:txBody>
      </p:sp>
    </p:spTree>
    <p:extLst>
      <p:ext uri="{BB962C8B-B14F-4D97-AF65-F5344CB8AC3E}">
        <p14:creationId xmlns:p14="http://schemas.microsoft.com/office/powerpoint/2010/main" xmlns="" val="4126016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10972800" cy="5433436"/>
          </a:xfrm>
        </p:spPr>
        <p:txBody>
          <a:bodyPr>
            <a:normAutofit/>
          </a:bodyPr>
          <a:lstStyle/>
          <a:p>
            <a:pPr>
              <a:lnSpc>
                <a:spcPct val="107000"/>
              </a:lnSpc>
              <a:spcAft>
                <a:spcPts val="80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2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сөзүглел</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чечен</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чогаал</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стилинге</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хамааржыр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Онзагайы</a:t>
            </a:r>
            <a:r>
              <a:rPr lang="ru-RU" sz="2000" b="1" i="1" dirty="0">
                <a:latin typeface="Times New Roman" panose="02020603050405020304" pitchFamily="18" charset="0"/>
                <a:ea typeface="Calibri" panose="020F0502020204030204" pitchFamily="34" charset="0"/>
                <a:cs typeface="Times New Roman" panose="02020603050405020304" pitchFamily="18" charset="0"/>
              </a:rPr>
              <a:t>:</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Номчукчуну</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угаан-медерелинден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аӊгыда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оо</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сагыш-сеткилинге</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дээр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аӊаа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чер-чурттуну</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маадырларынга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чоргаарал</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хөөнүн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киирип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турар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дорт</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чугааны</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ажыглааны</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диригжидилгени</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ажыглаан</a:t>
            </a:r>
            <a:r>
              <a:rPr lang="ru-RU" sz="2000" dirty="0">
                <a:latin typeface="Times New Roman" panose="02020603050405020304" pitchFamily="18" charset="0"/>
                <a:ea typeface="Calibri" panose="020F0502020204030204" pitchFamily="34" charset="0"/>
                <a:cs typeface="Times New Roman" panose="02020603050405020304" pitchFamily="18" charset="0"/>
              </a:rPr>
              <a:t>.</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000" dirty="0">
                <a:latin typeface="Times New Roman" panose="02020603050405020304" pitchFamily="18" charset="0"/>
                <a:ea typeface="Calibri" panose="020F0502020204030204" pitchFamily="34" charset="0"/>
                <a:cs typeface="Times New Roman" panose="02020603050405020304" pitchFamily="18" charset="0"/>
              </a:rPr>
              <a:t>Таптыг-ла 10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шак</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турда</a:t>
            </a:r>
            <a:r>
              <a:rPr lang="ru-RU" sz="2000" dirty="0">
                <a:latin typeface="Times New Roman" panose="02020603050405020304" pitchFamily="18" charset="0"/>
                <a:ea typeface="Calibri" panose="020F0502020204030204" pitchFamily="34" charset="0"/>
                <a:cs typeface="Times New Roman" panose="02020603050405020304" pitchFamily="18" charset="0"/>
              </a:rPr>
              <a:t>, Спасский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хаалгазындан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аскымнап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турар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ак</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аъдын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мунупкан</a:t>
            </a:r>
            <a:r>
              <a:rPr lang="ru-RU" sz="2000" dirty="0">
                <a:latin typeface="Times New Roman" panose="02020603050405020304" pitchFamily="18" charset="0"/>
                <a:ea typeface="Calibri" panose="020F0502020204030204" pitchFamily="34" charset="0"/>
                <a:cs typeface="Times New Roman" panose="02020603050405020304" pitchFamily="18" charset="0"/>
              </a:rPr>
              <a:t> Ада-</a:t>
            </a:r>
            <a:r>
              <a:rPr lang="ru-RU" sz="2000" dirty="0" err="1">
                <a:latin typeface="Times New Roman" panose="02020603050405020304" pitchFamily="18" charset="0"/>
                <a:ea typeface="Calibri" panose="020F0502020204030204" pitchFamily="34" charset="0"/>
                <a:cs typeface="Times New Roman" panose="02020603050405020304" pitchFamily="18" charset="0"/>
              </a:rPr>
              <a:t>чуртту</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дайыныны</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маадыры</a:t>
            </a:r>
            <a:r>
              <a:rPr lang="ru-RU" sz="2000" dirty="0">
                <a:latin typeface="Times New Roman" panose="02020603050405020304" pitchFamily="18" charset="0"/>
                <a:ea typeface="Calibri" panose="020F0502020204030204" pitchFamily="34" charset="0"/>
                <a:cs typeface="Times New Roman" panose="02020603050405020304" pitchFamily="18" charset="0"/>
              </a:rPr>
              <a:t> маршал Г. К. Жуков </a:t>
            </a:r>
            <a:r>
              <a:rPr lang="ru-RU" sz="2000" dirty="0" err="1">
                <a:latin typeface="Times New Roman" panose="02020603050405020304" pitchFamily="18" charset="0"/>
                <a:ea typeface="Calibri" panose="020F0502020204030204" pitchFamily="34" charset="0"/>
                <a:cs typeface="Times New Roman" panose="02020603050405020304" pitchFamily="18" charset="0"/>
              </a:rPr>
              <a:t>үне</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халдып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келди</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Аӊаа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уткуй</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шериг</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парадыны</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командылакчызы</a:t>
            </a:r>
            <a:r>
              <a:rPr lang="ru-RU" sz="2000" dirty="0">
                <a:latin typeface="Times New Roman" panose="02020603050405020304" pitchFamily="18" charset="0"/>
                <a:ea typeface="Calibri" panose="020F0502020204030204" pitchFamily="34" charset="0"/>
                <a:cs typeface="Times New Roman" panose="02020603050405020304" pitchFamily="18" charset="0"/>
              </a:rPr>
              <a:t> маршал Рокоссовский база-ла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ак</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аъттыг</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халдып</a:t>
            </a:r>
            <a:r>
              <a:rPr lang="ru-RU" sz="2000" dirty="0">
                <a:latin typeface="Times New Roman" panose="02020603050405020304" pitchFamily="18" charset="0"/>
                <a:ea typeface="Calibri" panose="020F0502020204030204" pitchFamily="34" charset="0"/>
                <a:cs typeface="Times New Roman" panose="02020603050405020304" pitchFamily="18" charset="0"/>
              </a:rPr>
              <a:t> бар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чор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Көрбээним-даа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көрүп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хөрек-чүрээм</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хөлзеп</a:t>
            </a:r>
            <a:r>
              <a:rPr lang="ru-RU" sz="2000" dirty="0">
                <a:latin typeface="Times New Roman" panose="02020603050405020304" pitchFamily="18" charset="0"/>
                <a:ea typeface="Calibri" panose="020F0502020204030204" pitchFamily="34" charset="0"/>
                <a:cs typeface="Times New Roman" panose="02020603050405020304" pitchFamily="18" charset="0"/>
              </a:rPr>
              <a:t> тур.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Шүлүктү</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одуруглары-даа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төрүттүнүп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кээп</a:t>
            </a:r>
            <a:r>
              <a:rPr lang="ru-RU" sz="2000" dirty="0">
                <a:latin typeface="Times New Roman" panose="02020603050405020304" pitchFamily="18" charset="0"/>
                <a:ea typeface="Calibri" panose="020F0502020204030204" pitchFamily="34" charset="0"/>
                <a:cs typeface="Times New Roman" panose="02020603050405020304" pitchFamily="18" charset="0"/>
              </a:rPr>
              <a:t> тур.</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r>
              <a:rPr lang="ru-RU" sz="2000" dirty="0" err="1">
                <a:latin typeface="Times New Roman" panose="02020603050405020304" pitchFamily="18" charset="0"/>
                <a:ea typeface="Calibri" panose="020F0502020204030204" pitchFamily="34" charset="0"/>
                <a:cs typeface="Times New Roman" panose="02020603050405020304" pitchFamily="18" charset="0"/>
              </a:rPr>
              <a:t>Дайылдажып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турган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шериг</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кезектери</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фронтузуну</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аайы</a:t>
            </a:r>
            <a:r>
              <a:rPr lang="ru-RU" sz="2000" dirty="0">
                <a:latin typeface="Times New Roman" panose="02020603050405020304" pitchFamily="18" charset="0"/>
                <a:ea typeface="Calibri" panose="020F0502020204030204" pitchFamily="34" charset="0"/>
                <a:cs typeface="Times New Roman" panose="02020603050405020304" pitchFamily="18" charset="0"/>
              </a:rPr>
              <a:t>-биле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эрттип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тургулаан</a:t>
            </a:r>
            <a:r>
              <a:rPr lang="ru-RU" sz="2000" dirty="0">
                <a:latin typeface="Times New Roman" panose="02020603050405020304" pitchFamily="18" charset="0"/>
                <a:ea typeface="Calibri" panose="020F0502020204030204" pitchFamily="34" charset="0"/>
                <a:cs typeface="Times New Roman" panose="02020603050405020304" pitchFamily="18" charset="0"/>
              </a:rPr>
              <a:t>.</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r>
              <a:rPr lang="ru-RU" sz="2000" dirty="0">
                <a:latin typeface="Times New Roman" panose="02020603050405020304" pitchFamily="18" charset="0"/>
                <a:ea typeface="Calibri" panose="020F0502020204030204" pitchFamily="34" charset="0"/>
                <a:cs typeface="Times New Roman" panose="02020603050405020304" pitchFamily="18" charset="0"/>
              </a:rPr>
              <a:t> -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Баштайгы</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кезектер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эртип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турда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шинелини</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хөрээнде</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орденнери</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чайыннаан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даянгыыштыг</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улгады</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берген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кижи</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сорук</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кирип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алгыра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каапты</a:t>
            </a:r>
            <a:r>
              <a:rPr lang="ru-RU" sz="2000" dirty="0">
                <a:latin typeface="Times New Roman" panose="02020603050405020304" pitchFamily="18" charset="0"/>
                <a:ea typeface="Calibri" panose="020F0502020204030204" pitchFamily="34" charset="0"/>
                <a:cs typeface="Times New Roman" panose="02020603050405020304" pitchFamily="18" charset="0"/>
              </a:rPr>
              <a:t>:</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r>
              <a:rPr lang="ru-RU" sz="2000" dirty="0">
                <a:latin typeface="Times New Roman" panose="02020603050405020304" pitchFamily="18" charset="0"/>
                <a:ea typeface="Calibri" panose="020F0502020204030204" pitchFamily="34" charset="0"/>
                <a:cs typeface="Times New Roman" panose="02020603050405020304" pitchFamily="18" charset="0"/>
              </a:rPr>
              <a:t> -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Бо-дур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бо-дур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бисти</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фронтувус</a:t>
            </a:r>
            <a:r>
              <a:rPr lang="ru-RU" sz="2000" dirty="0">
                <a:latin typeface="Times New Roman" panose="02020603050405020304" pitchFamily="18" charset="0"/>
                <a:ea typeface="Calibri" panose="020F0502020204030204" pitchFamily="34" charset="0"/>
                <a:cs typeface="Times New Roman" panose="02020603050405020304" pitchFamily="18" charset="0"/>
              </a:rPr>
              <a:t>! –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дей</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каапкаш</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карактарыны</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бүлдеӊнээн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чажын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чода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чоруй</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уламчылады</a:t>
            </a:r>
            <a:r>
              <a:rPr lang="ru-RU" sz="2000" dirty="0">
                <a:latin typeface="Times New Roman" panose="02020603050405020304" pitchFamily="18" charset="0"/>
                <a:ea typeface="Calibri" panose="020F0502020204030204" pitchFamily="34" charset="0"/>
                <a:cs typeface="Times New Roman" panose="02020603050405020304" pitchFamily="18" charset="0"/>
              </a:rPr>
              <a:t>. –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Бо</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Украинаны</a:t>
            </a:r>
            <a:r>
              <a:rPr lang="ru-RU" sz="2000" dirty="0">
                <a:latin typeface="Times New Roman" panose="02020603050405020304" pitchFamily="18" charset="0"/>
                <a:ea typeface="Calibri" panose="020F0502020204030204" pitchFamily="34" charset="0"/>
                <a:cs typeface="Times New Roman" panose="02020603050405020304" pitchFamily="18" charset="0"/>
              </a:rPr>
              <a:t>ӊ №1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фронтузу-дур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бисти</a:t>
            </a:r>
            <a:r>
              <a:rPr lang="ru-RU" sz="2000" dirty="0">
                <a:latin typeface="Times New Roman" panose="02020603050405020304" pitchFamily="18" charset="0"/>
                <a:ea typeface="Calibri" panose="020F0502020204030204" pitchFamily="34" charset="0"/>
                <a:cs typeface="Times New Roman" panose="02020603050405020304" pitchFamily="18" charset="0"/>
              </a:rPr>
              <a:t>ӊ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тывалар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аӊаа</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тулчуп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турган</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болдур</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ийин</a:t>
            </a:r>
            <a:r>
              <a:rPr lang="ru-RU" sz="2000" dirty="0">
                <a:latin typeface="Times New Roman" panose="02020603050405020304" pitchFamily="18" charset="0"/>
                <a:ea typeface="Calibri" panose="020F0502020204030204" pitchFamily="34" charset="0"/>
                <a:cs typeface="Times New Roman" panose="02020603050405020304" pitchFamily="18" charset="0"/>
              </a:rPr>
              <a:t> –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диди</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Ол</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бисти</a:t>
            </a:r>
            <a:r>
              <a:rPr lang="ru-RU" sz="2000" dirty="0">
                <a:latin typeface="Times New Roman" panose="02020603050405020304" pitchFamily="18" charset="0"/>
                <a:ea typeface="Calibri" panose="020F0502020204030204" pitchFamily="34" charset="0"/>
                <a:cs typeface="Times New Roman" panose="02020603050405020304" pitchFamily="18" charset="0"/>
              </a:rPr>
              <a:t>ӊ депутат – Сергей Кочетов-тур.</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төрүттүнүп</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кээп</a:t>
            </a:r>
            <a:r>
              <a:rPr lang="ru-RU" sz="2000" dirty="0">
                <a:latin typeface="Times New Roman" panose="02020603050405020304" pitchFamily="18" charset="0"/>
                <a:ea typeface="Calibri" panose="020F0502020204030204" pitchFamily="34" charset="0"/>
                <a:cs typeface="Times New Roman" panose="02020603050405020304" pitchFamily="18" charset="0"/>
              </a:rPr>
              <a:t> тур -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диригжидилге</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a:latin typeface="Calibri" panose="020F0502020204030204" pitchFamily="34" charset="0"/>
                <a:ea typeface="Calibri" panose="020F0502020204030204" pitchFamily="34" charset="0"/>
                <a:cs typeface="Times New Roman" panose="02020603050405020304" pitchFamily="18" charset="0"/>
              </a:rPr>
              <a:t/>
            </a:r>
            <a:br>
              <a:rPr lang="ru-RU" sz="2000" dirty="0">
                <a:latin typeface="Calibri" panose="020F0502020204030204" pitchFamily="34" charset="0"/>
                <a:ea typeface="Calibri" panose="020F0502020204030204" pitchFamily="34" charset="0"/>
                <a:cs typeface="Times New Roman" panose="02020603050405020304" pitchFamily="18" charset="0"/>
              </a:rPr>
            </a:br>
            <a:endParaRPr lang="ru-RU" sz="2000" dirty="0"/>
          </a:p>
        </p:txBody>
      </p:sp>
    </p:spTree>
    <p:extLst>
      <p:ext uri="{BB962C8B-B14F-4D97-AF65-F5344CB8AC3E}">
        <p14:creationId xmlns:p14="http://schemas.microsoft.com/office/powerpoint/2010/main" xmlns="" val="2245673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1427966"/>
            <a:ext cx="10163851" cy="4334007"/>
          </a:xfrm>
        </p:spPr>
        <p:txBody>
          <a:bodyPr/>
          <a:lstStyle/>
          <a:p>
            <a:r>
              <a:rPr lang="ru-RU" sz="9600" dirty="0" smtClean="0"/>
              <a:t>Функционалдыг стиль </a:t>
            </a:r>
            <a:r>
              <a:rPr lang="ru-RU" sz="9600" dirty="0" err="1" smtClean="0"/>
              <a:t>аргалары</a:t>
            </a:r>
            <a:endParaRPr lang="ru-RU" sz="9600" dirty="0"/>
          </a:p>
        </p:txBody>
      </p:sp>
    </p:spTree>
    <p:extLst>
      <p:ext uri="{BB962C8B-B14F-4D97-AF65-F5344CB8AC3E}">
        <p14:creationId xmlns:p14="http://schemas.microsoft.com/office/powerpoint/2010/main" xmlns="" val="40390853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4754562"/>
          </a:xfrm>
        </p:spPr>
        <p:txBody>
          <a:bodyPr>
            <a:normAutofit/>
          </a:bodyPr>
          <a:lstStyle/>
          <a:p>
            <a:r>
              <a:rPr lang="ru-RU" sz="2400" dirty="0" smtClean="0"/>
              <a:t>ПУБЛИЦИСТИКА СТИЛИ</a:t>
            </a:r>
            <a:br>
              <a:rPr lang="ru-RU" sz="2400" dirty="0" smtClean="0"/>
            </a:br>
            <a:r>
              <a:rPr lang="ru-RU" sz="2400" dirty="0" smtClean="0"/>
              <a:t>Тыва </a:t>
            </a:r>
            <a:r>
              <a:rPr lang="ru-RU" sz="2400" dirty="0" err="1" smtClean="0"/>
              <a:t>улустуӊ хоочун</a:t>
            </a:r>
            <a:r>
              <a:rPr lang="ru-RU" sz="2400" dirty="0" smtClean="0"/>
              <a:t> уран </a:t>
            </a:r>
            <a:r>
              <a:rPr lang="ru-RU" sz="2400" dirty="0" err="1" smtClean="0"/>
              <a:t>культуразында</a:t>
            </a:r>
            <a:r>
              <a:rPr lang="ru-RU" sz="2400" dirty="0" smtClean="0"/>
              <a:t> </a:t>
            </a:r>
            <a:r>
              <a:rPr lang="ru-RU" sz="2400" dirty="0" err="1" smtClean="0"/>
              <a:t>көскү </a:t>
            </a:r>
            <a:r>
              <a:rPr lang="ru-RU" sz="2400" dirty="0" smtClean="0"/>
              <a:t>черни </a:t>
            </a:r>
            <a:r>
              <a:rPr lang="ru-RU" sz="2400" dirty="0" err="1" smtClean="0"/>
              <a:t>аас</a:t>
            </a:r>
            <a:r>
              <a:rPr lang="ru-RU" sz="2400" dirty="0" smtClean="0"/>
              <a:t> </a:t>
            </a:r>
            <a:r>
              <a:rPr lang="ru-RU" sz="2400" dirty="0" err="1" smtClean="0"/>
              <a:t>чогаалы</a:t>
            </a:r>
            <a:r>
              <a:rPr lang="ru-RU" sz="2400" dirty="0" smtClean="0"/>
              <a:t> </a:t>
            </a:r>
            <a:r>
              <a:rPr lang="ru-RU" sz="2400" dirty="0" smtClean="0"/>
              <a:t>(фольклор) </a:t>
            </a:r>
            <a:r>
              <a:rPr lang="ru-RU" sz="2400" dirty="0" err="1" smtClean="0"/>
              <a:t>ээлеп</a:t>
            </a:r>
            <a:r>
              <a:rPr lang="ru-RU" sz="2400" dirty="0" smtClean="0"/>
              <a:t> </a:t>
            </a:r>
            <a:r>
              <a:rPr lang="ru-RU" sz="2400" dirty="0" err="1" smtClean="0"/>
              <a:t>турар</a:t>
            </a:r>
            <a:r>
              <a:rPr lang="ru-RU" sz="2400" dirty="0" smtClean="0"/>
              <a:t>. </a:t>
            </a:r>
            <a:r>
              <a:rPr lang="ru-RU" sz="2400" dirty="0" err="1" smtClean="0"/>
              <a:t>Ол</a:t>
            </a:r>
            <a:r>
              <a:rPr lang="ru-RU" sz="2400" dirty="0" smtClean="0"/>
              <a:t> музыка, </a:t>
            </a:r>
            <a:r>
              <a:rPr lang="ru-RU" sz="2400" dirty="0" err="1" smtClean="0"/>
              <a:t>чурумалдыг</a:t>
            </a:r>
            <a:r>
              <a:rPr lang="ru-RU" sz="2400" dirty="0" smtClean="0"/>
              <a:t> </a:t>
            </a:r>
            <a:r>
              <a:rPr lang="ru-RU" sz="2400" dirty="0" err="1" smtClean="0"/>
              <a:t>каасталга</a:t>
            </a:r>
            <a:r>
              <a:rPr lang="ru-RU" sz="2400" dirty="0" smtClean="0"/>
              <a:t>, </a:t>
            </a:r>
            <a:r>
              <a:rPr lang="ru-RU" sz="2400" dirty="0" err="1" smtClean="0"/>
              <a:t>сиилбиг</a:t>
            </a:r>
            <a:r>
              <a:rPr lang="ru-RU" sz="2400" dirty="0" smtClean="0"/>
              <a:t> </a:t>
            </a:r>
            <a:r>
              <a:rPr lang="ru-RU" sz="2400" dirty="0" err="1" smtClean="0"/>
              <a:t>болгаш</a:t>
            </a:r>
            <a:r>
              <a:rPr lang="ru-RU" sz="2400" dirty="0" smtClean="0"/>
              <a:t> </a:t>
            </a:r>
            <a:r>
              <a:rPr lang="ru-RU" sz="2400" dirty="0" err="1" smtClean="0"/>
              <a:t>янзы-бүрү оюннар-биле</a:t>
            </a:r>
            <a:r>
              <a:rPr lang="ru-RU" sz="2400" dirty="0" smtClean="0"/>
              <a:t> </a:t>
            </a:r>
            <a:r>
              <a:rPr lang="ru-RU" sz="2400" dirty="0" err="1" smtClean="0"/>
              <a:t>кады</a:t>
            </a:r>
            <a:r>
              <a:rPr lang="ru-RU" sz="2400" dirty="0" smtClean="0"/>
              <a:t> </a:t>
            </a:r>
            <a:r>
              <a:rPr lang="ru-RU" sz="2400" dirty="0" err="1" smtClean="0"/>
              <a:t>үе-дүптен бээр</a:t>
            </a:r>
            <a:r>
              <a:rPr lang="ru-RU" sz="2400" dirty="0" smtClean="0"/>
              <a:t> </a:t>
            </a:r>
            <a:r>
              <a:rPr lang="ru-RU" sz="2400" dirty="0" err="1" smtClean="0"/>
              <a:t>чоннуӊ ортузунга</a:t>
            </a:r>
            <a:r>
              <a:rPr lang="ru-RU" sz="2400" dirty="0" smtClean="0"/>
              <a:t> </a:t>
            </a:r>
            <a:r>
              <a:rPr lang="ru-RU" sz="2400" dirty="0" err="1" smtClean="0"/>
              <a:t>нептереп</a:t>
            </a:r>
            <a:r>
              <a:rPr lang="ru-RU" sz="2400" dirty="0" smtClean="0"/>
              <a:t>, </a:t>
            </a:r>
            <a:r>
              <a:rPr lang="ru-RU" sz="2400" dirty="0" err="1" smtClean="0"/>
              <a:t>шылгараӊгай эстетиктиг</a:t>
            </a:r>
            <a:r>
              <a:rPr lang="ru-RU" sz="2400" dirty="0" smtClean="0"/>
              <a:t> </a:t>
            </a:r>
            <a:r>
              <a:rPr lang="ru-RU" sz="2400" dirty="0" err="1" smtClean="0"/>
              <a:t>рольду</a:t>
            </a:r>
            <a:r>
              <a:rPr lang="ru-RU" sz="2400" dirty="0" smtClean="0"/>
              <a:t> </a:t>
            </a:r>
            <a:r>
              <a:rPr lang="ru-RU" sz="2400" dirty="0" err="1" smtClean="0"/>
              <a:t>ойнап</a:t>
            </a:r>
            <a:r>
              <a:rPr lang="ru-RU" sz="2400" dirty="0" smtClean="0"/>
              <a:t> </a:t>
            </a:r>
            <a:r>
              <a:rPr lang="ru-RU" sz="2400" dirty="0" err="1" smtClean="0"/>
              <a:t>келген</a:t>
            </a:r>
            <a:r>
              <a:rPr lang="ru-RU" sz="2400" dirty="0" smtClean="0"/>
              <a:t>.</a:t>
            </a:r>
            <a:br>
              <a:rPr lang="ru-RU" sz="2400" dirty="0" smtClean="0"/>
            </a:br>
            <a:r>
              <a:rPr lang="ru-RU" sz="2400" dirty="0" err="1" smtClean="0"/>
              <a:t>Аас</a:t>
            </a:r>
            <a:r>
              <a:rPr lang="ru-RU" sz="2400" dirty="0" smtClean="0"/>
              <a:t> </a:t>
            </a:r>
            <a:r>
              <a:rPr lang="ru-RU" sz="2400" dirty="0" err="1" smtClean="0"/>
              <a:t>чогаалы</a:t>
            </a:r>
            <a:r>
              <a:rPr lang="ru-RU" sz="2400" dirty="0" smtClean="0"/>
              <a:t> </a:t>
            </a:r>
            <a:r>
              <a:rPr lang="ru-RU" sz="2400" dirty="0" err="1" smtClean="0"/>
              <a:t>болза</a:t>
            </a:r>
            <a:r>
              <a:rPr lang="ru-RU" sz="2400" dirty="0" smtClean="0"/>
              <a:t> </a:t>
            </a:r>
            <a:r>
              <a:rPr lang="ru-RU" sz="2400" dirty="0" err="1" smtClean="0"/>
              <a:t>кижи</a:t>
            </a:r>
            <a:r>
              <a:rPr lang="ru-RU" sz="2400" dirty="0" smtClean="0"/>
              <a:t> </a:t>
            </a:r>
            <a:r>
              <a:rPr lang="ru-RU" sz="2400" dirty="0" err="1" smtClean="0"/>
              <a:t>төрелгеттенниӊ </a:t>
            </a:r>
            <a:r>
              <a:rPr lang="ru-RU" sz="2400" dirty="0" err="1" smtClean="0"/>
              <a:t>угаан-бодал</a:t>
            </a:r>
            <a:r>
              <a:rPr lang="ru-RU" sz="2400" dirty="0" smtClean="0"/>
              <a:t> </a:t>
            </a:r>
            <a:r>
              <a:rPr lang="ru-RU" sz="2400" dirty="0" err="1" smtClean="0"/>
              <a:t>ажылыныӊ </a:t>
            </a:r>
            <a:r>
              <a:rPr lang="ru-RU" sz="2400" dirty="0" err="1" smtClean="0"/>
              <a:t>кайгамчыктыг</a:t>
            </a:r>
            <a:r>
              <a:rPr lang="ru-RU" sz="2400" dirty="0" smtClean="0"/>
              <a:t> </a:t>
            </a:r>
            <a:r>
              <a:rPr lang="ru-RU" sz="2400" dirty="0" err="1" smtClean="0"/>
              <a:t>чедиишкиннериниӊ </a:t>
            </a:r>
            <a:r>
              <a:rPr lang="ru-RU" sz="2400" dirty="0" err="1" smtClean="0"/>
              <a:t>бирээзи</a:t>
            </a:r>
            <a:r>
              <a:rPr lang="ru-RU" sz="2400" dirty="0" smtClean="0"/>
              <a:t>. </a:t>
            </a:r>
            <a:r>
              <a:rPr lang="ru-RU" sz="2400" dirty="0" err="1" smtClean="0"/>
              <a:t>Чогаадылганыӊ </a:t>
            </a:r>
            <a:r>
              <a:rPr lang="ru-RU" sz="2400" dirty="0" err="1" smtClean="0"/>
              <a:t>бо</a:t>
            </a:r>
            <a:r>
              <a:rPr lang="ru-RU" sz="2400" dirty="0" smtClean="0"/>
              <a:t> </a:t>
            </a:r>
            <a:r>
              <a:rPr lang="ru-RU" sz="2400" dirty="0" err="1" smtClean="0"/>
              <a:t>хевири</a:t>
            </a:r>
            <a:r>
              <a:rPr lang="ru-RU" sz="2400" dirty="0" smtClean="0"/>
              <a:t> </a:t>
            </a:r>
            <a:r>
              <a:rPr lang="ru-RU" sz="2400" dirty="0" err="1" smtClean="0"/>
              <a:t>эрте-бурунгу</a:t>
            </a:r>
            <a:r>
              <a:rPr lang="ru-RU" sz="2400" dirty="0" smtClean="0"/>
              <a:t> </a:t>
            </a:r>
            <a:r>
              <a:rPr lang="ru-RU" sz="2400" dirty="0" err="1" smtClean="0"/>
              <a:t>шагдан</a:t>
            </a:r>
            <a:r>
              <a:rPr lang="ru-RU" sz="2400" dirty="0" smtClean="0"/>
              <a:t> </a:t>
            </a:r>
            <a:r>
              <a:rPr lang="ru-RU" sz="2400" dirty="0" err="1" smtClean="0"/>
              <a:t>бээр</a:t>
            </a:r>
            <a:r>
              <a:rPr lang="ru-RU" sz="2400" dirty="0" smtClean="0"/>
              <a:t> </a:t>
            </a:r>
            <a:r>
              <a:rPr lang="ru-RU" sz="2400" dirty="0" err="1" smtClean="0"/>
              <a:t>делегейниӊ шупту</a:t>
            </a:r>
            <a:r>
              <a:rPr lang="ru-RU" sz="2400" dirty="0" smtClean="0"/>
              <a:t> </a:t>
            </a:r>
            <a:r>
              <a:rPr lang="ru-RU" sz="2400" dirty="0" err="1" smtClean="0"/>
              <a:t>улустарында</a:t>
            </a:r>
            <a:r>
              <a:rPr lang="ru-RU" sz="2400" dirty="0" smtClean="0"/>
              <a:t> </a:t>
            </a:r>
            <a:r>
              <a:rPr lang="ru-RU" sz="2400" dirty="0" smtClean="0"/>
              <a:t>бар. </a:t>
            </a:r>
            <a:r>
              <a:rPr lang="ru-RU" sz="2400" dirty="0" err="1" smtClean="0"/>
              <a:t>Ниитилелге</a:t>
            </a:r>
            <a:r>
              <a:rPr lang="ru-RU" sz="2400" dirty="0" smtClean="0"/>
              <a:t> </a:t>
            </a:r>
            <a:r>
              <a:rPr lang="ru-RU" sz="2400" dirty="0" err="1" smtClean="0"/>
              <a:t>кандыг-даа</a:t>
            </a:r>
            <a:r>
              <a:rPr lang="ru-RU" sz="2400" dirty="0" smtClean="0"/>
              <a:t> </a:t>
            </a:r>
            <a:r>
              <a:rPr lang="ru-RU" sz="2400" dirty="0" err="1" smtClean="0"/>
              <a:t>чүве онза</a:t>
            </a:r>
            <a:r>
              <a:rPr lang="ru-RU" sz="2400" dirty="0" smtClean="0"/>
              <a:t> </a:t>
            </a:r>
            <a:r>
              <a:rPr lang="ru-RU" sz="2400" dirty="0" err="1" smtClean="0"/>
              <a:t>хереглел</a:t>
            </a:r>
            <a:r>
              <a:rPr lang="ru-RU" sz="2400" dirty="0" smtClean="0"/>
              <a:t> </a:t>
            </a:r>
            <a:r>
              <a:rPr lang="ru-RU" sz="2400" dirty="0" err="1" smtClean="0"/>
              <a:t>чокка</a:t>
            </a:r>
            <a:r>
              <a:rPr lang="ru-RU" sz="2400" dirty="0" smtClean="0"/>
              <a:t> </a:t>
            </a:r>
            <a:r>
              <a:rPr lang="ru-RU" sz="2400" dirty="0" err="1" smtClean="0"/>
              <a:t>тывылбас-даа</a:t>
            </a:r>
            <a:r>
              <a:rPr lang="ru-RU" sz="2400" dirty="0" smtClean="0"/>
              <a:t>, </a:t>
            </a:r>
            <a:r>
              <a:rPr lang="ru-RU" sz="2400" dirty="0" err="1" smtClean="0"/>
              <a:t>үр туруп-даа</a:t>
            </a:r>
            <a:r>
              <a:rPr lang="ru-RU" sz="2400" dirty="0" smtClean="0"/>
              <a:t> </a:t>
            </a:r>
            <a:r>
              <a:rPr lang="ru-RU" sz="2400" dirty="0" err="1" smtClean="0"/>
              <a:t>шыдавас</a:t>
            </a:r>
            <a:r>
              <a:rPr lang="ru-RU" sz="2400" dirty="0" smtClean="0"/>
              <a:t>. А фольклор </a:t>
            </a:r>
            <a:r>
              <a:rPr lang="ru-RU" sz="2400" dirty="0" err="1" smtClean="0"/>
              <a:t>баштайгы</a:t>
            </a:r>
            <a:r>
              <a:rPr lang="ru-RU" sz="2400" dirty="0" smtClean="0"/>
              <a:t> </a:t>
            </a:r>
            <a:r>
              <a:rPr lang="ru-RU" sz="2400" dirty="0" err="1" smtClean="0"/>
              <a:t>төрел бөлүк амыдыралындан</a:t>
            </a:r>
            <a:r>
              <a:rPr lang="ru-RU" sz="2400" dirty="0" smtClean="0"/>
              <a:t> </a:t>
            </a:r>
            <a:r>
              <a:rPr lang="ru-RU" sz="2400" dirty="0" err="1" smtClean="0"/>
              <a:t>бээр</a:t>
            </a:r>
            <a:r>
              <a:rPr lang="ru-RU" sz="2400" dirty="0" smtClean="0"/>
              <a:t> </a:t>
            </a:r>
            <a:r>
              <a:rPr lang="ru-RU" sz="2400" dirty="0" err="1" smtClean="0"/>
              <a:t>амга</a:t>
            </a:r>
            <a:r>
              <a:rPr lang="ru-RU" sz="2400" dirty="0" smtClean="0"/>
              <a:t> </a:t>
            </a:r>
            <a:r>
              <a:rPr lang="ru-RU" sz="2400" dirty="0" err="1" smtClean="0"/>
              <a:t>чедир</a:t>
            </a:r>
            <a:r>
              <a:rPr lang="ru-RU" sz="2400" dirty="0" smtClean="0"/>
              <a:t> </a:t>
            </a:r>
            <a:r>
              <a:rPr lang="ru-RU" sz="2400" dirty="0" err="1" smtClean="0"/>
              <a:t>хөгжүп</a:t>
            </a:r>
            <a:r>
              <a:rPr lang="ru-RU" sz="2400" dirty="0" smtClean="0"/>
              <a:t>, </a:t>
            </a:r>
            <a:r>
              <a:rPr lang="ru-RU" sz="2400" dirty="0" err="1" smtClean="0"/>
              <a:t>узун</a:t>
            </a:r>
            <a:r>
              <a:rPr lang="ru-RU" sz="2400" dirty="0" smtClean="0"/>
              <a:t> </a:t>
            </a:r>
            <a:r>
              <a:rPr lang="ru-RU" sz="2400" dirty="0" err="1" smtClean="0"/>
              <a:t>төөгүнү эрткен</a:t>
            </a:r>
            <a:r>
              <a:rPr lang="ru-RU" sz="2400" dirty="0" smtClean="0"/>
              <a:t>. </a:t>
            </a:r>
            <a:r>
              <a:rPr lang="ru-RU" sz="2400" dirty="0" err="1" smtClean="0"/>
              <a:t>Ол</a:t>
            </a:r>
            <a:r>
              <a:rPr lang="ru-RU" sz="2400" dirty="0" smtClean="0"/>
              <a:t> </a:t>
            </a:r>
            <a:r>
              <a:rPr lang="ru-RU" sz="2400" dirty="0" err="1" smtClean="0"/>
              <a:t>дыл</a:t>
            </a:r>
            <a:r>
              <a:rPr lang="ru-RU" sz="2400" dirty="0" smtClean="0"/>
              <a:t> </a:t>
            </a:r>
            <a:r>
              <a:rPr lang="ru-RU" sz="2400" dirty="0" err="1" smtClean="0"/>
              <a:t>ышкаш</a:t>
            </a:r>
            <a:r>
              <a:rPr lang="ru-RU" sz="2400" dirty="0" smtClean="0"/>
              <a:t>, </a:t>
            </a:r>
            <a:r>
              <a:rPr lang="ru-RU" sz="2400" dirty="0" err="1" smtClean="0"/>
              <a:t>кижиден</a:t>
            </a:r>
            <a:r>
              <a:rPr lang="ru-RU" sz="2400" dirty="0" smtClean="0"/>
              <a:t> </a:t>
            </a:r>
            <a:r>
              <a:rPr lang="ru-RU" sz="2400" dirty="0" err="1" smtClean="0"/>
              <a:t>кажан-даа</a:t>
            </a:r>
            <a:r>
              <a:rPr lang="ru-RU" sz="2400" dirty="0" smtClean="0"/>
              <a:t> </a:t>
            </a:r>
            <a:r>
              <a:rPr lang="ru-RU" sz="2400" dirty="0" err="1" smtClean="0"/>
              <a:t>адырлып</a:t>
            </a:r>
            <a:r>
              <a:rPr lang="ru-RU" sz="2400" dirty="0" smtClean="0"/>
              <a:t> </a:t>
            </a:r>
            <a:r>
              <a:rPr lang="ru-RU" sz="2400" dirty="0" err="1" smtClean="0"/>
              <a:t>көрбээн</a:t>
            </a:r>
            <a:r>
              <a:rPr lang="ru-RU" sz="2400" dirty="0" err="1" smtClean="0"/>
              <a:t>.</a:t>
            </a:r>
            <a:endParaRPr lang="ru-RU" sz="2400" dirty="0"/>
          </a:p>
        </p:txBody>
      </p:sp>
    </p:spTree>
    <p:extLst>
      <p:ext uri="{BB962C8B-B14F-4D97-AF65-F5344CB8AC3E}">
        <p14:creationId xmlns:p14="http://schemas.microsoft.com/office/powerpoint/2010/main" xmlns="" val="2907221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88492"/>
            <a:ext cx="10972800" cy="4131107"/>
          </a:xfrm>
        </p:spPr>
        <p:txBody>
          <a:bodyPr>
            <a:normAutofit/>
          </a:bodyPr>
          <a:lstStyle/>
          <a:p>
            <a:r>
              <a:rPr lang="ru-RU" sz="4400" dirty="0">
                <a:latin typeface="Times New Roman" panose="02020603050405020304" pitchFamily="18" charset="0"/>
                <a:ea typeface="Calibri" panose="020F0502020204030204" pitchFamily="34" charset="0"/>
              </a:rPr>
              <a:t>4 </a:t>
            </a:r>
            <a:r>
              <a:rPr lang="ru-RU" sz="4400" dirty="0" err="1">
                <a:latin typeface="Times New Roman" panose="02020603050405020304" pitchFamily="18" charset="0"/>
                <a:ea typeface="Calibri" panose="020F0502020204030204" pitchFamily="34" charset="0"/>
              </a:rPr>
              <a:t>сөзүглел</a:t>
            </a:r>
            <a:r>
              <a:rPr lang="ru-RU" sz="4400" dirty="0">
                <a:latin typeface="Times New Roman" panose="02020603050405020304" pitchFamily="18" charset="0"/>
                <a:ea typeface="Calibri" panose="020F0502020204030204" pitchFamily="34" charset="0"/>
              </a:rPr>
              <a:t> </a:t>
            </a:r>
            <a:r>
              <a:rPr lang="ru-RU" sz="4400" b="1" i="1" dirty="0" err="1">
                <a:latin typeface="Times New Roman" panose="02020603050405020304" pitchFamily="18" charset="0"/>
                <a:ea typeface="Calibri" panose="020F0502020204030204" pitchFamily="34" charset="0"/>
              </a:rPr>
              <a:t>эртем</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стилинге</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хамааржыр</a:t>
            </a:r>
            <a:r>
              <a:rPr lang="ru-RU" sz="4400" dirty="0">
                <a:latin typeface="Times New Roman" panose="02020603050405020304" pitchFamily="18" charset="0"/>
                <a:ea typeface="Calibri" panose="020F0502020204030204" pitchFamily="34" charset="0"/>
              </a:rPr>
              <a:t>. </a:t>
            </a:r>
            <a:r>
              <a:rPr lang="ru-RU" sz="4400" b="1" i="1" dirty="0" err="1">
                <a:latin typeface="Times New Roman" panose="02020603050405020304" pitchFamily="18" charset="0"/>
                <a:ea typeface="Calibri" panose="020F0502020204030204" pitchFamily="34" charset="0"/>
              </a:rPr>
              <a:t>Онзагайы</a:t>
            </a:r>
            <a:r>
              <a:rPr lang="ru-RU" sz="4400" b="1" i="1" dirty="0">
                <a:latin typeface="Times New Roman" panose="02020603050405020304" pitchFamily="18" charset="0"/>
                <a:ea typeface="Calibri" panose="020F0502020204030204" pitchFamily="34" charset="0"/>
              </a:rPr>
              <a:t>:</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Болуушкуннар</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чаӊгыс</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угланыышкынныг</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тодаргай</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илереттинген</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тодаргай</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барымдааларга</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үндезилеттинери</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медээ</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домаа</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колдап</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чоруур</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эртем</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терминнери</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ажыглаттынган</a:t>
            </a:r>
            <a:endParaRPr lang="ru-RU" dirty="0"/>
          </a:p>
        </p:txBody>
      </p:sp>
    </p:spTree>
    <p:extLst>
      <p:ext uri="{BB962C8B-B14F-4D97-AF65-F5344CB8AC3E}">
        <p14:creationId xmlns:p14="http://schemas.microsoft.com/office/powerpoint/2010/main" xmlns="" val="3375835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dirty="0" err="1" smtClean="0">
                <a:latin typeface="Times New Roman" panose="02020603050405020304" pitchFamily="18" charset="0"/>
                <a:cs typeface="Times New Roman" panose="02020603050405020304" pitchFamily="18" charset="0"/>
              </a:rPr>
              <a:t>Эртем</a:t>
            </a:r>
            <a:r>
              <a:rPr lang="ru-RU" sz="3200" dirty="0" smtClean="0">
                <a:latin typeface="Times New Roman" panose="02020603050405020304" pitchFamily="18" charset="0"/>
                <a:cs typeface="Times New Roman" panose="02020603050405020304" pitchFamily="18" charset="0"/>
              </a:rPr>
              <a:t> стили</a:t>
            </a:r>
            <a:br>
              <a:rPr lang="ru-RU" sz="3200" dirty="0" smtClean="0">
                <a:latin typeface="Times New Roman" panose="02020603050405020304" pitchFamily="18" charset="0"/>
                <a:cs typeface="Times New Roman" panose="02020603050405020304" pitchFamily="18" charset="0"/>
              </a:rPr>
            </a:br>
            <a:r>
              <a:rPr lang="ru-RU" sz="3200" u="sng" dirty="0" err="1" smtClean="0">
                <a:latin typeface="Times New Roman" panose="02020603050405020304" pitchFamily="18" charset="0"/>
                <a:cs typeface="Times New Roman" panose="02020603050405020304" pitchFamily="18" charset="0"/>
              </a:rPr>
              <a:t>Онзагай</a:t>
            </a:r>
            <a:r>
              <a:rPr lang="ru-RU" sz="3200" u="sng" dirty="0" smtClean="0">
                <a:latin typeface="Times New Roman" panose="02020603050405020304" pitchFamily="18" charset="0"/>
                <a:cs typeface="Times New Roman" panose="02020603050405020304" pitchFamily="18" charset="0"/>
              </a:rPr>
              <a:t> </a:t>
            </a:r>
            <a:r>
              <a:rPr lang="ru-RU" sz="3200" u="sng" dirty="0" err="1" smtClean="0">
                <a:latin typeface="Times New Roman" panose="02020603050405020304" pitchFamily="18" charset="0"/>
                <a:cs typeface="Times New Roman" panose="02020603050405020304" pitchFamily="18" charset="0"/>
              </a:rPr>
              <a:t>талалары</a:t>
            </a:r>
            <a:r>
              <a:rPr lang="ru-RU" sz="3200" u="sng" dirty="0" smtClean="0">
                <a:latin typeface="Times New Roman" panose="02020603050405020304" pitchFamily="18" charset="0"/>
                <a:cs typeface="Times New Roman" panose="02020603050405020304" pitchFamily="18" charset="0"/>
              </a:rPr>
              <a:t>:</a:t>
            </a:r>
            <a:r>
              <a:rPr lang="ru-RU" sz="3200" dirty="0" smtClean="0">
                <a:latin typeface="Times New Roman" panose="02020603050405020304" pitchFamily="18" charset="0"/>
                <a:cs typeface="Times New Roman" panose="02020603050405020304" pitchFamily="18" charset="0"/>
              </a:rPr>
              <a:t> </a:t>
            </a:r>
            <a:endParaRPr lang="ru-RU" sz="3200"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p:txBody>
          <a:bodyPr/>
          <a:lstStyle/>
          <a:p>
            <a:pPr lvl="0" algn="just">
              <a:lnSpc>
                <a:spcPct val="107000"/>
              </a:lnSpc>
              <a:buFont typeface="Wingdings" panose="05000000000000000000" pitchFamily="2" charset="2"/>
              <a:buChar char=""/>
            </a:pPr>
            <a:r>
              <a:rPr lang="ru-RU" sz="2400" dirty="0">
                <a:latin typeface="Times New Roman" panose="02020603050405020304" pitchFamily="18" charset="0"/>
                <a:ea typeface="Calibri" panose="020F0502020204030204" pitchFamily="34" charset="0"/>
                <a:cs typeface="Times New Roman" panose="02020603050405020304" pitchFamily="18" charset="0"/>
              </a:rPr>
              <a:t>Болуушкуннарныӊ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дараалаштыр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чаӊгыс</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угланыышкынныг</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тодаргай</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илереттинген</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болуру</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buFont typeface="Wingdings" panose="05000000000000000000" pitchFamily="2" charset="2"/>
              <a:buChar char=""/>
            </a:pPr>
            <a:r>
              <a:rPr lang="ru-RU" sz="2400" dirty="0" err="1">
                <a:latin typeface="Times New Roman" panose="02020603050405020304" pitchFamily="18" charset="0"/>
                <a:ea typeface="Calibri" panose="020F0502020204030204" pitchFamily="34" charset="0"/>
                <a:cs typeface="Times New Roman" panose="02020603050405020304" pitchFamily="18" charset="0"/>
              </a:rPr>
              <a:t>Тодаргай</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барымдааларга</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үндезилеттинери</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buFont typeface="Wingdings" panose="05000000000000000000" pitchFamily="2" charset="2"/>
              <a:buChar char=""/>
            </a:pPr>
            <a:r>
              <a:rPr lang="ru-RU" sz="2400" dirty="0" err="1">
                <a:latin typeface="Times New Roman" panose="02020603050405020304" pitchFamily="18" charset="0"/>
                <a:ea typeface="Calibri" panose="020F0502020204030204" pitchFamily="34" charset="0"/>
                <a:cs typeface="Times New Roman" panose="02020603050405020304" pitchFamily="18" charset="0"/>
              </a:rPr>
              <a:t>Медээ</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домаа</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колдап</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чоруур</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Aft>
                <a:spcPts val="800"/>
              </a:spcAft>
              <a:buFont typeface="Wingdings" panose="05000000000000000000" pitchFamily="2" charset="2"/>
              <a:buChar char=""/>
            </a:pPr>
            <a:r>
              <a:rPr lang="ru-RU" sz="2400" dirty="0" err="1">
                <a:latin typeface="Times New Roman" panose="02020603050405020304" pitchFamily="18" charset="0"/>
                <a:ea typeface="Calibri" panose="020F0502020204030204" pitchFamily="34" charset="0"/>
                <a:cs typeface="Times New Roman" panose="02020603050405020304" pitchFamily="18" charset="0"/>
              </a:rPr>
              <a:t>Эртем-техниканы</a:t>
            </a:r>
            <a:r>
              <a:rPr lang="ru-RU" sz="2400" dirty="0">
                <a:latin typeface="Times New Roman" panose="02020603050405020304" pitchFamily="18" charset="0"/>
                <a:ea typeface="Calibri" panose="020F0502020204030204" pitchFamily="34" charset="0"/>
                <a:cs typeface="Times New Roman" panose="02020603050405020304" pitchFamily="18" charset="0"/>
              </a:rPr>
              <a:t>ӊ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терминнери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түӊнекчи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тодарадыкчы</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сөстер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хөй</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хереглеттинер</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3890924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dirty="0" smtClean="0">
                <a:latin typeface="Times New Roman" panose="02020603050405020304" pitchFamily="18" charset="0"/>
                <a:cs typeface="Times New Roman" panose="02020603050405020304" pitchFamily="18" charset="0"/>
              </a:rPr>
              <a:t>Публицистика стили</a:t>
            </a:r>
            <a:br>
              <a:rPr lang="ru-RU" sz="3200" dirty="0" smtClean="0">
                <a:latin typeface="Times New Roman" panose="02020603050405020304" pitchFamily="18" charset="0"/>
                <a:cs typeface="Times New Roman" panose="02020603050405020304" pitchFamily="18" charset="0"/>
              </a:rPr>
            </a:br>
            <a:r>
              <a:rPr lang="ru-RU" sz="3200" u="sng" dirty="0" err="1" smtClean="0">
                <a:latin typeface="Times New Roman" panose="02020603050405020304" pitchFamily="18" charset="0"/>
                <a:cs typeface="Times New Roman" panose="02020603050405020304" pitchFamily="18" charset="0"/>
              </a:rPr>
              <a:t>Онзагай</a:t>
            </a:r>
            <a:r>
              <a:rPr lang="ru-RU" sz="3200" u="sng" dirty="0" smtClean="0">
                <a:latin typeface="Times New Roman" panose="02020603050405020304" pitchFamily="18" charset="0"/>
                <a:cs typeface="Times New Roman" panose="02020603050405020304" pitchFamily="18" charset="0"/>
              </a:rPr>
              <a:t> </a:t>
            </a:r>
            <a:r>
              <a:rPr lang="ru-RU" sz="3200" u="sng" dirty="0" err="1" smtClean="0">
                <a:latin typeface="Times New Roman" panose="02020603050405020304" pitchFamily="18" charset="0"/>
                <a:cs typeface="Times New Roman" panose="02020603050405020304" pitchFamily="18" charset="0"/>
              </a:rPr>
              <a:t>талалары</a:t>
            </a:r>
            <a:r>
              <a:rPr lang="ru-RU" sz="3200" u="sng" dirty="0" smtClean="0">
                <a:latin typeface="Times New Roman" panose="02020603050405020304" pitchFamily="18" charset="0"/>
                <a:cs typeface="Times New Roman" panose="02020603050405020304" pitchFamily="18" charset="0"/>
              </a:rPr>
              <a:t>:</a:t>
            </a:r>
            <a:endParaRPr lang="ru-RU" sz="3200" u="sng"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2589212" y="2133600"/>
            <a:ext cx="9097572" cy="3777622"/>
          </a:xfrm>
        </p:spPr>
        <p:txBody>
          <a:bodyPr/>
          <a:lstStyle/>
          <a:p>
            <a:pPr lvl="0" algn="just">
              <a:lnSpc>
                <a:spcPct val="107000"/>
              </a:lnSpc>
              <a:buFont typeface="Wingdings" panose="05000000000000000000" pitchFamily="2" charset="2"/>
              <a:buChar char=""/>
            </a:pPr>
            <a:r>
              <a:rPr lang="ru-RU" sz="2400" dirty="0" err="1" smtClean="0">
                <a:latin typeface="Times New Roman" panose="02020603050405020304" pitchFamily="18" charset="0"/>
                <a:ea typeface="Calibri" panose="020F0502020204030204" pitchFamily="34" charset="0"/>
                <a:cs typeface="Times New Roman" panose="02020603050405020304" pitchFamily="18" charset="0"/>
              </a:rPr>
              <a:t>Өндүр-бедик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көдүрлүүшкүннүг аян</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киирер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социал-политиктиг</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терминнер</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buFont typeface="Wingdings" panose="05000000000000000000" pitchFamily="2" charset="2"/>
              <a:buChar char=""/>
            </a:pPr>
            <a:r>
              <a:rPr lang="ru-RU" sz="2400" dirty="0" err="1">
                <a:latin typeface="Times New Roman" panose="02020603050405020304" pitchFamily="18" charset="0"/>
                <a:ea typeface="Calibri" panose="020F0502020204030204" pitchFamily="34" charset="0"/>
                <a:cs typeface="Times New Roman" panose="02020603050405020304" pitchFamily="18" charset="0"/>
              </a:rPr>
              <a:t>Килеӊнээн</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шооткан</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чүүлдүгзүнген</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хөөннү</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илередир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сөстер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бөлүглелдер</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Aft>
                <a:spcPts val="800"/>
              </a:spcAft>
              <a:buFont typeface="Wingdings" panose="05000000000000000000" pitchFamily="2" charset="2"/>
              <a:buChar char=""/>
            </a:pPr>
            <a:r>
              <a:rPr lang="ru-RU" sz="2400" dirty="0" err="1">
                <a:latin typeface="Times New Roman" panose="02020603050405020304" pitchFamily="18" charset="0"/>
                <a:ea typeface="Calibri" panose="020F0502020204030204" pitchFamily="34" charset="0"/>
                <a:cs typeface="Times New Roman" panose="02020603050405020304" pitchFamily="18" charset="0"/>
              </a:rPr>
              <a:t>Быжыг</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сөс</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каттыжыышкыннары</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үлегер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домактар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чечен</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сөстерни</a:t>
            </a:r>
            <a:r>
              <a:rPr lang="ru-RU" sz="2400" dirty="0">
                <a:latin typeface="Times New Roman" panose="02020603050405020304" pitchFamily="18" charset="0"/>
                <a:ea typeface="Calibri" panose="020F0502020204030204" pitchFamily="34" charset="0"/>
                <a:cs typeface="Times New Roman" panose="02020603050405020304" pitchFamily="18" charset="0"/>
              </a:rPr>
              <a:t>ӊ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калбаа</a:t>
            </a:r>
            <a:r>
              <a:rPr lang="ru-RU" sz="2400" dirty="0">
                <a:latin typeface="Times New Roman" panose="02020603050405020304" pitchFamily="18" charset="0"/>
                <a:ea typeface="Calibri" panose="020F0502020204030204" pitchFamily="34" charset="0"/>
                <a:cs typeface="Times New Roman" panose="02020603050405020304" pitchFamily="18" charset="0"/>
              </a:rPr>
              <a:t>-биле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хереглеттинери</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ru-RU" dirty="0"/>
          </a:p>
        </p:txBody>
      </p:sp>
    </p:spTree>
    <p:extLst>
      <p:ext uri="{BB962C8B-B14F-4D97-AF65-F5344CB8AC3E}">
        <p14:creationId xmlns:p14="http://schemas.microsoft.com/office/powerpoint/2010/main" xmlns="" val="19326870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5478" y="425885"/>
            <a:ext cx="8911687" cy="1280890"/>
          </a:xfrm>
        </p:spPr>
        <p:txBody>
          <a:bodyPr/>
          <a:lstStyle/>
          <a:p>
            <a:r>
              <a:rPr lang="ru-RU" dirty="0" smtClean="0"/>
              <a:t>      </a:t>
            </a:r>
            <a:endParaRPr lang="ru-RU" dirty="0"/>
          </a:p>
        </p:txBody>
      </p:sp>
      <p:sp>
        <p:nvSpPr>
          <p:cNvPr id="5" name="Объект 4"/>
          <p:cNvSpPr>
            <a:spLocks noGrp="1"/>
          </p:cNvSpPr>
          <p:nvPr>
            <p:ph idx="1"/>
          </p:nvPr>
        </p:nvSpPr>
        <p:spPr>
          <a:xfrm>
            <a:off x="2589212" y="425885"/>
            <a:ext cx="8915400" cy="5485337"/>
          </a:xfrm>
        </p:spPr>
        <p:txBody>
          <a:bodyPr>
            <a:normAutofit/>
          </a:bodyPr>
          <a:lstStyle/>
          <a:p>
            <a:pPr marL="0" indent="0" algn="ctr">
              <a:spcBef>
                <a:spcPts val="0"/>
              </a:spcBef>
              <a:buNone/>
            </a:pPr>
            <a:r>
              <a:rPr lang="ru-RU" sz="3200" dirty="0" err="1" smtClean="0">
                <a:latin typeface="Times New Roman" panose="02020603050405020304" pitchFamily="18" charset="0"/>
                <a:cs typeface="Times New Roman" panose="02020603050405020304" pitchFamily="18" charset="0"/>
              </a:rPr>
              <a:t>Албан-херек</a:t>
            </a:r>
            <a:r>
              <a:rPr lang="ru-RU" sz="3200" dirty="0" smtClean="0">
                <a:latin typeface="Times New Roman" panose="02020603050405020304" pitchFamily="18" charset="0"/>
                <a:cs typeface="Times New Roman" panose="02020603050405020304" pitchFamily="18" charset="0"/>
              </a:rPr>
              <a:t> стили</a:t>
            </a:r>
          </a:p>
          <a:p>
            <a:pPr marL="0" indent="0" algn="ctr">
              <a:spcBef>
                <a:spcPts val="0"/>
              </a:spcBef>
              <a:buNone/>
            </a:pPr>
            <a:r>
              <a:rPr lang="ru-RU" sz="3200" u="sng" dirty="0" err="1" smtClean="0">
                <a:latin typeface="Times New Roman" panose="02020603050405020304" pitchFamily="18" charset="0"/>
                <a:cs typeface="Times New Roman" panose="02020603050405020304" pitchFamily="18" charset="0"/>
              </a:rPr>
              <a:t>Онзагай</a:t>
            </a:r>
            <a:r>
              <a:rPr lang="ru-RU" sz="3200" u="sng" dirty="0" smtClean="0">
                <a:latin typeface="Times New Roman" panose="02020603050405020304" pitchFamily="18" charset="0"/>
                <a:cs typeface="Times New Roman" panose="02020603050405020304" pitchFamily="18" charset="0"/>
              </a:rPr>
              <a:t> </a:t>
            </a:r>
            <a:r>
              <a:rPr lang="ru-RU" sz="3200" u="sng" dirty="0" err="1" smtClean="0">
                <a:latin typeface="Times New Roman" panose="02020603050405020304" pitchFamily="18" charset="0"/>
                <a:cs typeface="Times New Roman" panose="02020603050405020304" pitchFamily="18" charset="0"/>
              </a:rPr>
              <a:t>талалары</a:t>
            </a:r>
            <a:r>
              <a:rPr lang="ru-RU" sz="3200" u="sng" dirty="0" smtClean="0">
                <a:latin typeface="Times New Roman" panose="02020603050405020304" pitchFamily="18" charset="0"/>
                <a:cs typeface="Times New Roman" panose="02020603050405020304" pitchFamily="18" charset="0"/>
              </a:rPr>
              <a:t>:</a:t>
            </a:r>
          </a:p>
          <a:p>
            <a:pPr marL="0" indent="0" algn="ctr">
              <a:spcBef>
                <a:spcPts val="0"/>
              </a:spcBef>
              <a:buNone/>
            </a:pPr>
            <a:endParaRPr lang="ru-RU" sz="3200" u="sng" dirty="0">
              <a:latin typeface="Times New Roman" panose="02020603050405020304" pitchFamily="18" charset="0"/>
              <a:cs typeface="Times New Roman" panose="02020603050405020304" pitchFamily="18" charset="0"/>
            </a:endParaRPr>
          </a:p>
          <a:p>
            <a:pPr marL="0" indent="0" algn="ctr">
              <a:spcBef>
                <a:spcPts val="0"/>
              </a:spcBef>
              <a:buNone/>
            </a:pPr>
            <a:endParaRPr lang="ru-RU" sz="3200" u="sng"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918563" y="1706775"/>
            <a:ext cx="8582336" cy="2961067"/>
          </a:xfrm>
          <a:prstGeom prst="rect">
            <a:avLst/>
          </a:prstGeom>
        </p:spPr>
        <p:txBody>
          <a:bodyPr wrap="square">
            <a:spAutoFit/>
          </a:bodyPr>
          <a:lstStyle/>
          <a:p>
            <a:pPr marL="342900" lvl="0" indent="-342900">
              <a:lnSpc>
                <a:spcPct val="107000"/>
              </a:lnSpc>
              <a:spcAft>
                <a:spcPts val="0"/>
              </a:spcAft>
              <a:buFont typeface="Wingdings" panose="05000000000000000000" pitchFamily="2" charset="2"/>
              <a:buChar char=""/>
            </a:pPr>
            <a:endParaRPr lang="ru-RU"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ru-RU" sz="2800" dirty="0" smtClean="0">
                <a:latin typeface="Times New Roman" panose="02020603050405020304" pitchFamily="18" charset="0"/>
                <a:ea typeface="Calibri" panose="020F0502020204030204" pitchFamily="34" charset="0"/>
                <a:cs typeface="Times New Roman" panose="02020603050405020304" pitchFamily="18" charset="0"/>
              </a:rPr>
              <a:t>Сөстери</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сөс</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каттыжыышкыннары</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бодалды</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анаа</a:t>
            </a:r>
            <a:r>
              <a:rPr lang="ru-RU" sz="2800" dirty="0">
                <a:latin typeface="Times New Roman" panose="02020603050405020304" pitchFamily="18" charset="0"/>
                <a:ea typeface="Calibri" panose="020F0502020204030204" pitchFamily="34" charset="0"/>
                <a:cs typeface="Times New Roman" panose="02020603050405020304" pitchFamily="18" charset="0"/>
              </a:rPr>
              <a:t>-ла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соок</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аян</a:t>
            </a:r>
            <a:r>
              <a:rPr lang="ru-RU" sz="2800" dirty="0">
                <a:latin typeface="Times New Roman" panose="02020603050405020304" pitchFamily="18" charset="0"/>
                <a:ea typeface="Calibri" panose="020F0502020204030204" pitchFamily="34" charset="0"/>
                <a:cs typeface="Times New Roman" panose="02020603050405020304" pitchFamily="18" charset="0"/>
              </a:rPr>
              <a:t>-биле </a:t>
            </a:r>
            <a:r>
              <a:rPr lang="ru-RU" sz="2800" dirty="0" err="1" smtClean="0">
                <a:latin typeface="Times New Roman" panose="02020603050405020304" pitchFamily="18" charset="0"/>
                <a:ea typeface="Calibri" panose="020F0502020204030204" pitchFamily="34" charset="0"/>
                <a:cs typeface="Times New Roman" panose="02020603050405020304" pitchFamily="18" charset="0"/>
              </a:rPr>
              <a:t>дамчыдары</a:t>
            </a:r>
            <a:endParaRPr lang="ru-RU" sz="2800" dirty="0" smtClean="0">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0"/>
              </a:spcAft>
            </a:pP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ru-RU" sz="2800" dirty="0" err="1" smtClean="0">
                <a:latin typeface="Times New Roman" panose="02020603050405020304" pitchFamily="18" charset="0"/>
                <a:ea typeface="Calibri" panose="020F0502020204030204" pitchFamily="34" charset="0"/>
                <a:cs typeface="Times New Roman" panose="02020603050405020304" pitchFamily="18" charset="0"/>
              </a:rPr>
              <a:t>Сагыш-сеткил</a:t>
            </a:r>
            <a:r>
              <a:rPr lang="ru-RU"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сиӊген</a:t>
            </a:r>
            <a:r>
              <a:rPr lang="ru-RU" sz="2800" dirty="0">
                <a:latin typeface="Times New Roman" panose="02020603050405020304" pitchFamily="18" charset="0"/>
                <a:ea typeface="Calibri" panose="020F0502020204030204" pitchFamily="34" charset="0"/>
                <a:cs typeface="Times New Roman" panose="02020603050405020304" pitchFamily="18" charset="0"/>
              </a:rPr>
              <a:t> утка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чок</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smtClean="0">
                <a:latin typeface="Times New Roman" panose="02020603050405020304" pitchFamily="18" charset="0"/>
                <a:ea typeface="Calibri" panose="020F0502020204030204" pitchFamily="34" charset="0"/>
                <a:cs typeface="Times New Roman" panose="02020603050405020304" pitchFamily="18" charset="0"/>
              </a:rPr>
              <a:t>болуру</a:t>
            </a:r>
            <a:endParaRPr lang="ru-RU" sz="2800" dirty="0" smtClean="0">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spcAft>
                <a:spcPts val="800"/>
              </a:spcAft>
            </a:pP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8265418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t>
            </a:r>
            <a:endParaRPr lang="ru-RU" dirty="0"/>
          </a:p>
        </p:txBody>
      </p:sp>
      <p:sp>
        <p:nvSpPr>
          <p:cNvPr id="5" name="Объект 4"/>
          <p:cNvSpPr>
            <a:spLocks noGrp="1"/>
          </p:cNvSpPr>
          <p:nvPr>
            <p:ph idx="1"/>
          </p:nvPr>
        </p:nvSpPr>
        <p:spPr>
          <a:xfrm>
            <a:off x="2589212" y="388307"/>
            <a:ext cx="8915400" cy="5522915"/>
          </a:xfrm>
        </p:spPr>
        <p:txBody>
          <a:bodyPr>
            <a:normAutofit/>
          </a:bodyPr>
          <a:lstStyle/>
          <a:p>
            <a:pPr marL="0" indent="0" algn="ctr">
              <a:spcBef>
                <a:spcPts val="0"/>
              </a:spcBef>
              <a:buNone/>
            </a:pPr>
            <a:r>
              <a:rPr lang="ru-RU" sz="3200" dirty="0" err="1" smtClean="0">
                <a:latin typeface="Times New Roman" panose="02020603050405020304" pitchFamily="18" charset="0"/>
                <a:cs typeface="Times New Roman" panose="02020603050405020304" pitchFamily="18" charset="0"/>
              </a:rPr>
              <a:t>Чечен</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чогаал</a:t>
            </a:r>
            <a:r>
              <a:rPr lang="ru-RU" sz="3200" dirty="0" smtClean="0">
                <a:latin typeface="Times New Roman" panose="02020603050405020304" pitchFamily="18" charset="0"/>
                <a:cs typeface="Times New Roman" panose="02020603050405020304" pitchFamily="18" charset="0"/>
              </a:rPr>
              <a:t> стили</a:t>
            </a:r>
          </a:p>
          <a:p>
            <a:pPr marL="0" indent="0" algn="ctr">
              <a:spcBef>
                <a:spcPts val="0"/>
              </a:spcBef>
              <a:buNone/>
            </a:pPr>
            <a:r>
              <a:rPr lang="ru-RU" sz="3200" u="sng" dirty="0" err="1" smtClean="0">
                <a:latin typeface="Times New Roman" panose="02020603050405020304" pitchFamily="18" charset="0"/>
                <a:cs typeface="Times New Roman" panose="02020603050405020304" pitchFamily="18" charset="0"/>
              </a:rPr>
              <a:t>Онзагай</a:t>
            </a:r>
            <a:r>
              <a:rPr lang="ru-RU" sz="3200" u="sng" dirty="0" smtClean="0">
                <a:latin typeface="Times New Roman" panose="02020603050405020304" pitchFamily="18" charset="0"/>
                <a:cs typeface="Times New Roman" panose="02020603050405020304" pitchFamily="18" charset="0"/>
              </a:rPr>
              <a:t> </a:t>
            </a:r>
            <a:r>
              <a:rPr lang="ru-RU" sz="3200" u="sng" dirty="0" err="1" smtClean="0">
                <a:latin typeface="Times New Roman" panose="02020603050405020304" pitchFamily="18" charset="0"/>
                <a:cs typeface="Times New Roman" panose="02020603050405020304" pitchFamily="18" charset="0"/>
              </a:rPr>
              <a:t>талалары</a:t>
            </a:r>
            <a:r>
              <a:rPr lang="ru-RU" sz="3200" u="sng" dirty="0" smtClean="0">
                <a:latin typeface="Times New Roman" panose="02020603050405020304" pitchFamily="18" charset="0"/>
                <a:cs typeface="Times New Roman" panose="02020603050405020304" pitchFamily="18" charset="0"/>
              </a:rPr>
              <a:t>:</a:t>
            </a:r>
            <a:endParaRPr lang="ru-RU" sz="3200" u="sng"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1745674" y="1385455"/>
            <a:ext cx="10041318" cy="4439229"/>
          </a:xfrm>
          <a:prstGeom prst="rect">
            <a:avLst/>
          </a:prstGeom>
        </p:spPr>
        <p:txBody>
          <a:bodyPr wrap="square">
            <a:spAutoFit/>
          </a:bodyPr>
          <a:lstStyle/>
          <a:p>
            <a:pPr marL="342900" lvl="0" indent="-342900" algn="just">
              <a:lnSpc>
                <a:spcPct val="107000"/>
              </a:lnSpc>
              <a:spcAft>
                <a:spcPts val="0"/>
              </a:spcAft>
              <a:buFont typeface="Wingdings" panose="05000000000000000000" pitchFamily="2" charset="2"/>
              <a:buChar char=""/>
            </a:pPr>
            <a:r>
              <a:rPr lang="ru-RU" sz="2400" dirty="0">
                <a:latin typeface="Times New Roman" panose="02020603050405020304" pitchFamily="18" charset="0"/>
                <a:ea typeface="Calibri" panose="020F0502020204030204" pitchFamily="34" charset="0"/>
                <a:cs typeface="Times New Roman" panose="02020603050405020304" pitchFamily="18" charset="0"/>
              </a:rPr>
              <a:t>Номчукчунуӊ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угаан-медерелинден</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аӊгыда</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оо</a:t>
            </a:r>
            <a:r>
              <a:rPr lang="ru-RU" sz="2400" dirty="0">
                <a:latin typeface="Times New Roman" panose="02020603050405020304" pitchFamily="18" charset="0"/>
                <a:ea typeface="Calibri" panose="020F0502020204030204" pitchFamily="34" charset="0"/>
                <a:cs typeface="Times New Roman" panose="02020603050405020304" pitchFamily="18" charset="0"/>
              </a:rPr>
              <a:t>ӊ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сагыш-сеткилинге</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дээр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аӊаа</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кандыг-бир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хөөннү</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smtClean="0">
                <a:latin typeface="Times New Roman" panose="02020603050405020304" pitchFamily="18" charset="0"/>
                <a:ea typeface="Calibri" panose="020F0502020204030204" pitchFamily="34" charset="0"/>
                <a:cs typeface="Times New Roman" panose="02020603050405020304" pitchFamily="18" charset="0"/>
              </a:rPr>
              <a:t>киирер</a:t>
            </a:r>
            <a:endParaRPr lang="ru-RU" sz="24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pP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pPr>
            <a:r>
              <a:rPr lang="ru-RU" sz="2400" dirty="0">
                <a:latin typeface="Times New Roman" panose="02020603050405020304" pitchFamily="18" charset="0"/>
                <a:ea typeface="Calibri" panose="020F0502020204030204" pitchFamily="34" charset="0"/>
                <a:cs typeface="Times New Roman" panose="02020603050405020304" pitchFamily="18" charset="0"/>
              </a:rPr>
              <a:t>Дылдыӊ стиль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аргаларын</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элбээ</a:t>
            </a:r>
            <a:r>
              <a:rPr lang="ru-RU" sz="2400" dirty="0">
                <a:latin typeface="Times New Roman" panose="02020603050405020304" pitchFamily="18" charset="0"/>
                <a:ea typeface="Calibri" panose="020F0502020204030204" pitchFamily="34" charset="0"/>
                <a:cs typeface="Times New Roman" panose="02020603050405020304" pitchFamily="18" charset="0"/>
              </a:rPr>
              <a:t>-биле </a:t>
            </a:r>
            <a:r>
              <a:rPr lang="ru-RU" sz="2400" dirty="0" err="1" smtClean="0">
                <a:latin typeface="Times New Roman" panose="02020603050405020304" pitchFamily="18" charset="0"/>
                <a:ea typeface="Calibri" panose="020F0502020204030204" pitchFamily="34" charset="0"/>
                <a:cs typeface="Times New Roman" panose="02020603050405020304" pitchFamily="18" charset="0"/>
              </a:rPr>
              <a:t>ажыглаар</a:t>
            </a:r>
            <a:endParaRPr lang="ru-RU" sz="24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pP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pPr>
            <a:r>
              <a:rPr lang="ru-RU" sz="2400" dirty="0" err="1">
                <a:latin typeface="Times New Roman" panose="02020603050405020304" pitchFamily="18" charset="0"/>
                <a:ea typeface="Calibri" panose="020F0502020204030204" pitchFamily="34" charset="0"/>
                <a:cs typeface="Times New Roman" panose="02020603050405020304" pitchFamily="18" charset="0"/>
              </a:rPr>
              <a:t>Дорт</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чугааны</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калбаа</a:t>
            </a:r>
            <a:r>
              <a:rPr lang="ru-RU" sz="2400" dirty="0">
                <a:latin typeface="Times New Roman" panose="02020603050405020304" pitchFamily="18" charset="0"/>
                <a:ea typeface="Calibri" panose="020F0502020204030204" pitchFamily="34" charset="0"/>
                <a:cs typeface="Times New Roman" panose="02020603050405020304" pitchFamily="18" charset="0"/>
              </a:rPr>
              <a:t>-биле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ажыглаар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романнар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тоожулар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чечен</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чугаалар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шүлүглелдер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шиилерни</a:t>
            </a:r>
            <a:r>
              <a:rPr lang="ru-RU" sz="2400" dirty="0">
                <a:latin typeface="Times New Roman" panose="02020603050405020304" pitchFamily="18" charset="0"/>
                <a:ea typeface="Calibri" panose="020F0502020204030204" pitchFamily="34" charset="0"/>
                <a:cs typeface="Times New Roman" panose="02020603050405020304" pitchFamily="18" charset="0"/>
              </a:rPr>
              <a:t>ӊ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киржикчилерини</a:t>
            </a:r>
            <a:r>
              <a:rPr lang="ru-RU" sz="2400" dirty="0">
                <a:latin typeface="Times New Roman" panose="02020603050405020304" pitchFamily="18" charset="0"/>
                <a:ea typeface="Calibri" panose="020F0502020204030204" pitchFamily="34" charset="0"/>
                <a:cs typeface="Times New Roman" panose="02020603050405020304" pitchFamily="18" charset="0"/>
              </a:rPr>
              <a:t>ӊ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чугаалары</a:t>
            </a:r>
            <a:r>
              <a:rPr lang="ru-RU" sz="2400" dirty="0" smtClean="0">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0"/>
              </a:spcAft>
              <a:buFont typeface="Wingdings" panose="05000000000000000000" pitchFamily="2" charset="2"/>
              <a:buChar char=""/>
            </a:pP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ru-RU" sz="2400" dirty="0">
                <a:latin typeface="Times New Roman" panose="02020603050405020304" pitchFamily="18" charset="0"/>
                <a:ea typeface="Calibri" panose="020F0502020204030204" pitchFamily="34" charset="0"/>
                <a:cs typeface="Times New Roman" panose="02020603050405020304" pitchFamily="18" charset="0"/>
              </a:rPr>
              <a:t>Эпитет,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деӊнелге</a:t>
            </a:r>
            <a:r>
              <a:rPr lang="ru-RU" sz="2400" dirty="0">
                <a:latin typeface="Times New Roman" panose="02020603050405020304" pitchFamily="18" charset="0"/>
                <a:ea typeface="Calibri" panose="020F0502020204030204" pitchFamily="34" charset="0"/>
                <a:cs typeface="Times New Roman" panose="02020603050405020304" pitchFamily="18" charset="0"/>
              </a:rPr>
              <a:t>, метафора, гипербола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дээшдылды</a:t>
            </a:r>
            <a:r>
              <a:rPr lang="ru-RU" sz="2400" dirty="0">
                <a:latin typeface="Times New Roman" panose="02020603050405020304" pitchFamily="18" charset="0"/>
                <a:ea typeface="Calibri" panose="020F0502020204030204" pitchFamily="34" charset="0"/>
                <a:cs typeface="Times New Roman" panose="02020603050405020304" pitchFamily="18" charset="0"/>
              </a:rPr>
              <a:t>ӊ </a:t>
            </a:r>
            <a:r>
              <a:rPr lang="ru-RU" sz="2400" dirty="0" err="1">
                <a:latin typeface="Times New Roman" panose="02020603050405020304" pitchFamily="18" charset="0"/>
                <a:ea typeface="Calibri" panose="020F0502020204030204" pitchFamily="34" charset="0"/>
                <a:cs typeface="Times New Roman" panose="02020603050405020304" pitchFamily="18" charset="0"/>
              </a:rPr>
              <a:t>өске-даа</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smtClean="0">
                <a:latin typeface="Times New Roman" panose="02020603050405020304" pitchFamily="18" charset="0"/>
                <a:ea typeface="Calibri" panose="020F0502020204030204" pitchFamily="34" charset="0"/>
                <a:cs typeface="Times New Roman" panose="02020603050405020304" pitchFamily="18" charset="0"/>
              </a:rPr>
              <a:t>чурумалдыг</a:t>
            </a:r>
            <a:r>
              <a:rPr lang="ru-RU"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smtClean="0">
                <a:latin typeface="Times New Roman" panose="02020603050405020304" pitchFamily="18" charset="0"/>
                <a:ea typeface="Calibri" panose="020F0502020204030204" pitchFamily="34" charset="0"/>
                <a:cs typeface="Times New Roman" panose="02020603050405020304" pitchFamily="18" charset="0"/>
              </a:rPr>
              <a:t>аргаларын</a:t>
            </a:r>
            <a:r>
              <a:rPr lang="ru-RU"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үргүлчү</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хереглээр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Бо</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аргалар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ылаӊгыя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шүлүк</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чогаалынга</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делгереӊгей</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ажыглаттынар</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5919031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5516562"/>
          </a:xfrm>
        </p:spPr>
        <p:txBody>
          <a:bodyPr>
            <a:normAutofit/>
          </a:bodyPr>
          <a:lstStyle/>
          <a:p>
            <a:pPr algn="just"/>
            <a:r>
              <a:rPr lang="ru-RU" sz="3600" dirty="0">
                <a:latin typeface="Times New Roman" panose="02020603050405020304" pitchFamily="18" charset="0"/>
                <a:ea typeface="Calibri" panose="020F0502020204030204" pitchFamily="34" charset="0"/>
              </a:rPr>
              <a:t>Төрээн </a:t>
            </a:r>
            <a:r>
              <a:rPr lang="ru-RU" sz="3600" dirty="0" err="1">
                <a:latin typeface="Times New Roman" panose="02020603050405020304" pitchFamily="18" charset="0"/>
                <a:ea typeface="Calibri" panose="020F0502020204030204" pitchFamily="34" charset="0"/>
              </a:rPr>
              <a:t>чер-чуртунга</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оо</a:t>
            </a:r>
            <a:r>
              <a:rPr lang="ru-RU" sz="3600" dirty="0">
                <a:latin typeface="Times New Roman" panose="02020603050405020304" pitchFamily="18" charset="0"/>
                <a:ea typeface="Calibri" panose="020F0502020204030204" pitchFamily="34" charset="0"/>
              </a:rPr>
              <a:t>ӊ </a:t>
            </a:r>
            <a:r>
              <a:rPr lang="ru-RU" sz="3600" dirty="0" err="1">
                <a:latin typeface="Times New Roman" panose="02020603050405020304" pitchFamily="18" charset="0"/>
                <a:ea typeface="Calibri" panose="020F0502020204030204" pitchFamily="34" charset="0"/>
              </a:rPr>
              <a:t>культуразынга</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ынак</a:t>
            </a:r>
            <a:r>
              <a:rPr lang="ru-RU" sz="3600" dirty="0">
                <a:latin typeface="Times New Roman" panose="02020603050405020304" pitchFamily="18" charset="0"/>
                <a:ea typeface="Calibri" panose="020F0502020204030204" pitchFamily="34" charset="0"/>
              </a:rPr>
              <a:t> </a:t>
            </a:r>
            <a:r>
              <a:rPr lang="ru-RU" sz="3600" dirty="0" err="1" smtClean="0">
                <a:latin typeface="Times New Roman" panose="02020603050405020304" pitchFamily="18" charset="0"/>
                <a:ea typeface="Calibri" panose="020F0502020204030204" pitchFamily="34" charset="0"/>
              </a:rPr>
              <a:t>болурунга</a:t>
            </a:r>
            <a:r>
              <a:rPr lang="ru-RU" sz="3600" dirty="0" smtClean="0">
                <a:latin typeface="Times New Roman" panose="02020603050405020304" pitchFamily="18" charset="0"/>
                <a:ea typeface="Calibri" panose="020F0502020204030204" pitchFamily="34" charset="0"/>
              </a:rPr>
              <a:t> </a:t>
            </a:r>
            <a:r>
              <a:rPr lang="ru-RU" sz="3600" dirty="0" err="1" smtClean="0">
                <a:latin typeface="Times New Roman" panose="02020603050405020304" pitchFamily="18" charset="0"/>
                <a:ea typeface="Calibri" panose="020F0502020204030204" pitchFamily="34" charset="0"/>
              </a:rPr>
              <a:t>кижи</a:t>
            </a:r>
            <a:r>
              <a:rPr lang="ru-RU" sz="3600" dirty="0" smtClean="0">
                <a:latin typeface="Times New Roman" panose="02020603050405020304" pitchFamily="18" charset="0"/>
                <a:ea typeface="Calibri" panose="020F0502020204030204" pitchFamily="34" charset="0"/>
              </a:rPr>
              <a:t> </a:t>
            </a:r>
            <a:r>
              <a:rPr lang="ru-RU" sz="3600" dirty="0">
                <a:latin typeface="Times New Roman" panose="02020603050405020304" pitchFamily="18" charset="0"/>
                <a:ea typeface="Calibri" panose="020F0502020204030204" pitchFamily="34" charset="0"/>
              </a:rPr>
              <a:t>эӊ-не </a:t>
            </a:r>
            <a:r>
              <a:rPr lang="ru-RU" sz="3600" dirty="0" err="1">
                <a:latin typeface="Times New Roman" panose="02020603050405020304" pitchFamily="18" charset="0"/>
                <a:ea typeface="Calibri" panose="020F0502020204030204" pitchFamily="34" charset="0"/>
              </a:rPr>
              <a:t>бичиизинден</a:t>
            </a:r>
            <a:r>
              <a:rPr lang="ru-RU" sz="3600" dirty="0">
                <a:latin typeface="Times New Roman" panose="02020603050405020304" pitchFamily="18" charset="0"/>
                <a:ea typeface="Calibri" panose="020F0502020204030204" pitchFamily="34" charset="0"/>
              </a:rPr>
              <a:t>-не </a:t>
            </a:r>
            <a:r>
              <a:rPr lang="ru-RU" sz="3600" dirty="0" err="1">
                <a:latin typeface="Times New Roman" panose="02020603050405020304" pitchFamily="18" charset="0"/>
                <a:ea typeface="Calibri" panose="020F0502020204030204" pitchFamily="34" charset="0"/>
              </a:rPr>
              <a:t>эгелеп</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кижизиттинген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болур</a:t>
            </a:r>
            <a:r>
              <a:rPr lang="ru-RU" sz="3600" dirty="0">
                <a:latin typeface="Times New Roman" panose="02020603050405020304" pitchFamily="18" charset="0"/>
                <a:ea typeface="Calibri" panose="020F0502020204030204" pitchFamily="34" charset="0"/>
              </a:rPr>
              <a:t>. А </a:t>
            </a:r>
            <a:r>
              <a:rPr lang="ru-RU" sz="3600" dirty="0" err="1">
                <a:latin typeface="Times New Roman" panose="02020603050405020304" pitchFamily="18" charset="0"/>
                <a:ea typeface="Calibri" panose="020F0502020204030204" pitchFamily="34" charset="0"/>
              </a:rPr>
              <a:t>ол</a:t>
            </a:r>
            <a:r>
              <a:rPr lang="ru-RU" sz="3600" dirty="0">
                <a:latin typeface="Times New Roman" panose="02020603050405020304" pitchFamily="18" charset="0"/>
                <a:ea typeface="Calibri" panose="020F0502020204030204" pitchFamily="34" charset="0"/>
              </a:rPr>
              <a:t> бодунуӊ </a:t>
            </a:r>
            <a:r>
              <a:rPr lang="ru-RU" sz="3600" dirty="0" err="1">
                <a:latin typeface="Times New Roman" panose="02020603050405020304" pitchFamily="18" charset="0"/>
                <a:ea typeface="Calibri" panose="020F0502020204030204" pitchFamily="34" charset="0"/>
              </a:rPr>
              <a:t>өг-бүлезинге</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чурттап</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турар</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оран-савазынга</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төрээн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школазынга</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ынаандан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эгелээр</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Оон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ыӊай</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чүден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эгелээрил</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дизе</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төрээн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чер-чуртунга</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ынак</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кижини</a:t>
            </a:r>
            <a:r>
              <a:rPr lang="ru-RU" sz="3600" dirty="0">
                <a:latin typeface="Times New Roman" panose="02020603050405020304" pitchFamily="18" charset="0"/>
                <a:ea typeface="Calibri" panose="020F0502020204030204" pitchFamily="34" charset="0"/>
              </a:rPr>
              <a:t>ӊ бодунуӊ </a:t>
            </a:r>
            <a:r>
              <a:rPr lang="ru-RU" sz="3600" dirty="0" err="1">
                <a:latin typeface="Times New Roman" panose="02020603050405020304" pitchFamily="18" charset="0"/>
                <a:ea typeface="Calibri" panose="020F0502020204030204" pitchFamily="34" charset="0"/>
              </a:rPr>
              <a:t>ышкаш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төрээн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черинге</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бажы</a:t>
            </a:r>
            <a:r>
              <a:rPr lang="ru-RU" sz="3600" dirty="0">
                <a:latin typeface="Times New Roman" panose="02020603050405020304" pitchFamily="18" charset="0"/>
                <a:ea typeface="Calibri" panose="020F0502020204030204" pitchFamily="34" charset="0"/>
              </a:rPr>
              <a:t>ӊ-</a:t>
            </a:r>
            <a:r>
              <a:rPr lang="ru-RU" sz="3600" dirty="0" err="1">
                <a:latin typeface="Times New Roman" panose="02020603050405020304" pitchFamily="18" charset="0"/>
                <a:ea typeface="Calibri" panose="020F0502020204030204" pitchFamily="34" charset="0"/>
              </a:rPr>
              <a:t>балгадынга</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ылаӊгыя</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төрээн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дылынга</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ынак</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кижилерге</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хүндүткелден</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эгелээр</a:t>
            </a:r>
            <a:r>
              <a:rPr lang="ru-RU" sz="3600" dirty="0">
                <a:latin typeface="Times New Roman" panose="02020603050405020304" pitchFamily="18" charset="0"/>
                <a:ea typeface="Calibri" panose="020F0502020204030204" pitchFamily="34" charset="0"/>
              </a:rPr>
              <a:t>.</a:t>
            </a:r>
            <a:endParaRPr lang="ru-RU" sz="3600" dirty="0"/>
          </a:p>
        </p:txBody>
      </p:sp>
    </p:spTree>
    <p:extLst>
      <p:ext uri="{BB962C8B-B14F-4D97-AF65-F5344CB8AC3E}">
        <p14:creationId xmlns:p14="http://schemas.microsoft.com/office/powerpoint/2010/main" xmlns="" val="25501996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10972800" cy="6015327"/>
          </a:xfrm>
        </p:spPr>
        <p:txBody>
          <a:bodyPr>
            <a:normAutofit/>
          </a:bodyPr>
          <a:lstStyle/>
          <a:p>
            <a:pPr algn="just">
              <a:lnSpc>
                <a:spcPct val="107000"/>
              </a:lnSpc>
              <a:spcAft>
                <a:spcPts val="800"/>
              </a:spcAft>
            </a:pPr>
            <a:r>
              <a:rPr lang="ru-RU" sz="4400" b="1" i="1" dirty="0" smtClean="0">
                <a:latin typeface="Times New Roman" panose="02020603050405020304" pitchFamily="18" charset="0"/>
                <a:ea typeface="Calibri" panose="020F0502020204030204" pitchFamily="34" charset="0"/>
                <a:cs typeface="Times New Roman" panose="02020603050405020304" pitchFamily="18" charset="0"/>
              </a:rPr>
              <a:t>Рефлексия.</a:t>
            </a:r>
            <a:r>
              <a:rPr lang="ru-RU" sz="3600" dirty="0">
                <a:latin typeface="Calibri" panose="020F0502020204030204" pitchFamily="34" charset="0"/>
                <a:ea typeface="Calibri" panose="020F0502020204030204" pitchFamily="34" charset="0"/>
                <a:cs typeface="Times New Roman" panose="02020603050405020304" pitchFamily="18" charset="0"/>
              </a:rPr>
              <a:t/>
            </a:r>
            <a:br>
              <a:rPr lang="ru-RU" sz="3600" dirty="0">
                <a:latin typeface="Calibri" panose="020F0502020204030204" pitchFamily="34" charset="0"/>
                <a:ea typeface="Calibri" panose="020F0502020204030204" pitchFamily="34" charset="0"/>
                <a:cs typeface="Times New Roman" panose="02020603050405020304" pitchFamily="18" charset="0"/>
              </a:rPr>
            </a:b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Оюн-кичээл</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силерге</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солун</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болду</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бе</a:t>
            </a:r>
            <a:r>
              <a:rPr lang="ru-RU" sz="4400" dirty="0">
                <a:latin typeface="Times New Roman" panose="02020603050405020304" pitchFamily="18" charset="0"/>
                <a:ea typeface="Calibri" panose="020F0502020204030204" pitchFamily="34" charset="0"/>
                <a:cs typeface="Times New Roman" panose="02020603050405020304" pitchFamily="18" charset="0"/>
              </a:rPr>
              <a:t>?                                                                                                     - </a:t>
            </a:r>
            <a:r>
              <a:rPr lang="ru-RU" sz="4400" dirty="0" err="1">
                <a:latin typeface="Times New Roman" panose="02020603050405020304" pitchFamily="18" charset="0"/>
                <a:ea typeface="Calibri" panose="020F0502020204030204" pitchFamily="34" charset="0"/>
                <a:cs typeface="Times New Roman" panose="02020603050405020304" pitchFamily="18" charset="0"/>
              </a:rPr>
              <a:t>Сорулгаларывыс</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чедип</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алдынган</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бе</a:t>
            </a:r>
            <a:r>
              <a:rPr lang="ru-RU" sz="4400" dirty="0">
                <a:latin typeface="Times New Roman" panose="02020603050405020304" pitchFamily="18" charset="0"/>
                <a:ea typeface="Calibri" panose="020F0502020204030204" pitchFamily="34" charset="0"/>
                <a:cs typeface="Times New Roman" panose="02020603050405020304" pitchFamily="18" charset="0"/>
              </a:rPr>
              <a:t>?                                                                                                  - </a:t>
            </a:r>
            <a:r>
              <a:rPr lang="ru-RU" sz="4400" dirty="0" err="1">
                <a:latin typeface="Times New Roman" panose="02020603050405020304" pitchFamily="18" charset="0"/>
                <a:ea typeface="Calibri" panose="020F0502020204030204" pitchFamily="34" charset="0"/>
                <a:cs typeface="Times New Roman" panose="02020603050405020304" pitchFamily="18" charset="0"/>
              </a:rPr>
              <a:t>Кандыг</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онаалгалар</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солун</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4400" dirty="0" err="1">
                <a:latin typeface="Times New Roman" panose="02020603050405020304" pitchFamily="18" charset="0"/>
                <a:ea typeface="Calibri" panose="020F0502020204030204" pitchFamily="34" charset="0"/>
                <a:cs typeface="Times New Roman" panose="02020603050405020304" pitchFamily="18" charset="0"/>
              </a:rPr>
              <a:t>болду</a:t>
            </a:r>
            <a:r>
              <a:rPr lang="ru-RU" sz="44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a:latin typeface="Calibri" panose="020F0502020204030204" pitchFamily="34" charset="0"/>
                <a:ea typeface="Calibri" panose="020F0502020204030204" pitchFamily="34" charset="0"/>
                <a:cs typeface="Times New Roman" panose="02020603050405020304" pitchFamily="18" charset="0"/>
              </a:rPr>
              <a:t/>
            </a:r>
            <a:br>
              <a:rPr lang="ru-RU" sz="3600" dirty="0">
                <a:latin typeface="Calibri" panose="020F0502020204030204" pitchFamily="34" charset="0"/>
                <a:ea typeface="Calibri" panose="020F0502020204030204" pitchFamily="34" charset="0"/>
                <a:cs typeface="Times New Roman" panose="02020603050405020304" pitchFamily="18" charset="0"/>
              </a:rPr>
            </a:b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Кайы</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онаалгаларга</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арай</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бергедээшкиннерге</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таваржыр</a:t>
            </a:r>
            <a:r>
              <a:rPr lang="ru-RU" sz="4400" dirty="0">
                <a:latin typeface="Times New Roman" panose="02020603050405020304" pitchFamily="18" charset="0"/>
                <a:ea typeface="Calibri" panose="020F0502020204030204" pitchFamily="34" charset="0"/>
              </a:rPr>
              <a:t>-дыр </a:t>
            </a:r>
            <a:r>
              <a:rPr lang="ru-RU" sz="4400" dirty="0" err="1">
                <a:latin typeface="Times New Roman" panose="02020603050405020304" pitchFamily="18" charset="0"/>
                <a:ea typeface="Calibri" panose="020F0502020204030204" pitchFamily="34" charset="0"/>
              </a:rPr>
              <a:t>силер</a:t>
            </a:r>
            <a:r>
              <a:rPr lang="ru-RU" sz="4400" dirty="0">
                <a:latin typeface="Times New Roman" panose="02020603050405020304" pitchFamily="18" charset="0"/>
                <a:ea typeface="Calibri" panose="020F0502020204030204" pitchFamily="34" charset="0"/>
              </a:rPr>
              <a:t>?                                                            - Тыва дылдыӊ </a:t>
            </a:r>
            <a:r>
              <a:rPr lang="ru-RU" sz="4400" dirty="0" err="1">
                <a:latin typeface="Times New Roman" panose="02020603050405020304" pitchFamily="18" charset="0"/>
                <a:ea typeface="Calibri" panose="020F0502020204030204" pitchFamily="34" charset="0"/>
              </a:rPr>
              <a:t>кайы</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кезектерин</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катаптаза</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чугула</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деп</a:t>
            </a:r>
            <a:r>
              <a:rPr lang="ru-RU" sz="4400" dirty="0">
                <a:latin typeface="Times New Roman" panose="02020603050405020304" pitchFamily="18" charset="0"/>
                <a:ea typeface="Calibri" panose="020F0502020204030204" pitchFamily="34" charset="0"/>
              </a:rPr>
              <a:t> </a:t>
            </a:r>
            <a:r>
              <a:rPr lang="ru-RU" sz="4400" dirty="0" err="1">
                <a:latin typeface="Times New Roman" panose="02020603050405020304" pitchFamily="18" charset="0"/>
                <a:ea typeface="Calibri" panose="020F0502020204030204" pitchFamily="34" charset="0"/>
              </a:rPr>
              <a:t>санап</a:t>
            </a:r>
            <a:r>
              <a:rPr lang="ru-RU" sz="4400" dirty="0">
                <a:latin typeface="Times New Roman" panose="02020603050405020304" pitchFamily="18" charset="0"/>
                <a:ea typeface="Calibri" panose="020F0502020204030204" pitchFamily="34" charset="0"/>
              </a:rPr>
              <a:t> тур </a:t>
            </a:r>
            <a:r>
              <a:rPr lang="ru-RU" sz="4400" dirty="0" err="1">
                <a:latin typeface="Times New Roman" panose="02020603050405020304" pitchFamily="18" charset="0"/>
                <a:ea typeface="Calibri" panose="020F0502020204030204" pitchFamily="34" charset="0"/>
              </a:rPr>
              <a:t>силер</a:t>
            </a:r>
            <a:r>
              <a:rPr lang="ru-RU" sz="4400" dirty="0">
                <a:latin typeface="Times New Roman" panose="02020603050405020304" pitchFamily="18" charset="0"/>
                <a:ea typeface="Calibri" panose="020F0502020204030204" pitchFamily="34" charset="0"/>
              </a:rPr>
              <a:t>?</a:t>
            </a:r>
            <a:endParaRPr lang="ru-RU" dirty="0"/>
          </a:p>
        </p:txBody>
      </p:sp>
    </p:spTree>
    <p:extLst>
      <p:ext uri="{BB962C8B-B14F-4D97-AF65-F5344CB8AC3E}">
        <p14:creationId xmlns:p14="http://schemas.microsoft.com/office/powerpoint/2010/main" xmlns="" val="11202053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954" y="359230"/>
            <a:ext cx="8825659" cy="816428"/>
          </a:xfrm>
        </p:spPr>
        <p:txBody>
          <a:bodyPr/>
          <a:lstStyle/>
          <a:p>
            <a:pPr algn="ctr"/>
            <a:r>
              <a:rPr lang="ru-RU" sz="3600" b="1" dirty="0" smtClean="0">
                <a:latin typeface="Times New Roman" panose="02020603050405020304" pitchFamily="18" charset="0"/>
                <a:cs typeface="Times New Roman" panose="02020603050405020304" pitchFamily="18" charset="0"/>
              </a:rPr>
              <a:t>Онаалганы </a:t>
            </a:r>
            <a:r>
              <a:rPr lang="ru-RU" sz="3600" b="1" dirty="0" err="1" smtClean="0">
                <a:latin typeface="Times New Roman" panose="02020603050405020304" pitchFamily="18" charset="0"/>
                <a:cs typeface="Times New Roman" panose="02020603050405020304" pitchFamily="18" charset="0"/>
              </a:rPr>
              <a:t>шилип</a:t>
            </a:r>
            <a:r>
              <a:rPr lang="ru-RU" sz="3600" b="1" dirty="0" smtClean="0">
                <a:latin typeface="Times New Roman" panose="02020603050405020304" pitchFamily="18" charset="0"/>
                <a:cs typeface="Times New Roman" panose="02020603050405020304" pitchFamily="18" charset="0"/>
              </a:rPr>
              <a:t> </a:t>
            </a:r>
            <a:r>
              <a:rPr lang="ru-RU" sz="3600" b="1" dirty="0" err="1" smtClean="0">
                <a:latin typeface="Times New Roman" panose="02020603050405020304" pitchFamily="18" charset="0"/>
                <a:cs typeface="Times New Roman" panose="02020603050405020304" pitchFamily="18" charset="0"/>
              </a:rPr>
              <a:t>алыр</a:t>
            </a:r>
            <a:endParaRPr lang="ru-RU" sz="3600" b="1"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sz="half" idx="2"/>
          </p:nvPr>
        </p:nvSpPr>
        <p:spPr>
          <a:xfrm>
            <a:off x="1154954" y="1175658"/>
            <a:ext cx="8825659" cy="4844142"/>
          </a:xfrm>
        </p:spPr>
        <p:txBody>
          <a:bodyPr>
            <a:normAutofit fontScale="92500" lnSpcReduction="10000"/>
          </a:bodyPr>
          <a:lstStyle/>
          <a:p>
            <a:r>
              <a:rPr lang="ru-RU" sz="3700" dirty="0" smtClean="0">
                <a:latin typeface="Times New Roman" panose="02020603050405020304" pitchFamily="18" charset="0"/>
                <a:ea typeface="Calibri" panose="020F0502020204030204" pitchFamily="34" charset="0"/>
                <a:cs typeface="Times New Roman" panose="02020603050405020304" pitchFamily="18" charset="0"/>
              </a:rPr>
              <a:t>1</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Өөредилге</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чечен</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чогаал</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номнарындан</a:t>
            </a:r>
            <a:r>
              <a:rPr lang="ru-RU" sz="3700" dirty="0">
                <a:latin typeface="Times New Roman" panose="02020603050405020304" pitchFamily="18" charset="0"/>
                <a:ea typeface="Calibri" panose="020F0502020204030204" pitchFamily="34" charset="0"/>
                <a:cs typeface="Times New Roman" panose="02020603050405020304" pitchFamily="18" charset="0"/>
              </a:rPr>
              <a:t> азы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интернеттен</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аӊгы-аӊгы</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стильдерге</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хамаарышкан</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тыва</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дыл</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дугайында</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бижиттинген</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сөзүглелдер</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тып</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бижиир</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стильдерин</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онзагай</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талаларын</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айтыр</a:t>
            </a:r>
            <a:r>
              <a:rPr lang="ru-RU" sz="3700" dirty="0">
                <a:latin typeface="Times New Roman" panose="02020603050405020304" pitchFamily="18" charset="0"/>
                <a:ea typeface="Calibri" panose="020F0502020204030204" pitchFamily="34" charset="0"/>
                <a:cs typeface="Times New Roman" panose="02020603050405020304" pitchFamily="18" charset="0"/>
              </a:rPr>
              <a:t>.                                                                     2.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Стильдерин</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болгаш</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онзагай</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талаларын</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айтып</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тургаш</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аӊгы-аӊгы</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стильдерге</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хамааржыр</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тыва</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дыл</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дугайында</a:t>
            </a:r>
            <a:r>
              <a:rPr lang="ru-RU" sz="3700" dirty="0">
                <a:latin typeface="Times New Roman" panose="02020603050405020304" pitchFamily="18" charset="0"/>
                <a:ea typeface="Calibri" panose="020F0502020204030204" pitchFamily="34" charset="0"/>
                <a:cs typeface="Times New Roman" panose="02020603050405020304" pitchFamily="18" charset="0"/>
              </a:rPr>
              <a:t> 2-3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сөзүглел</a:t>
            </a:r>
            <a:r>
              <a:rPr lang="ru-RU" sz="3700" dirty="0">
                <a:latin typeface="Times New Roman" panose="02020603050405020304" pitchFamily="18" charset="0"/>
                <a:ea typeface="Calibri" panose="020F0502020204030204" pitchFamily="34" charset="0"/>
                <a:cs typeface="Times New Roman" panose="02020603050405020304" pitchFamily="18" charset="0"/>
              </a:rPr>
              <a:t> </a:t>
            </a:r>
            <a:r>
              <a:rPr lang="ru-RU" sz="3700" dirty="0" err="1">
                <a:latin typeface="Times New Roman" panose="02020603050405020304" pitchFamily="18" charset="0"/>
                <a:ea typeface="Calibri" panose="020F0502020204030204" pitchFamily="34" charset="0"/>
                <a:cs typeface="Times New Roman" panose="02020603050405020304" pitchFamily="18" charset="0"/>
              </a:rPr>
              <a:t>чогаадыр</a:t>
            </a:r>
            <a:r>
              <a:rPr lang="ru-RU" sz="3700" dirty="0">
                <a:latin typeface="Times New Roman" panose="02020603050405020304" pitchFamily="18" charset="0"/>
                <a:ea typeface="Calibri" panose="020F0502020204030204" pitchFamily="34" charset="0"/>
                <a:cs typeface="Times New Roman" panose="02020603050405020304" pitchFamily="18" charset="0"/>
              </a:rPr>
              <a:t>.</a:t>
            </a:r>
            <a:r>
              <a:rPr lang="ru-RU" sz="3600" dirty="0">
                <a:latin typeface="Calibri" panose="020F0502020204030204" pitchFamily="34" charset="0"/>
                <a:ea typeface="Calibri" panose="020F0502020204030204" pitchFamily="34" charset="0"/>
                <a:cs typeface="Times New Roman" panose="02020603050405020304" pitchFamily="18" charset="0"/>
              </a:rPr>
              <a:t/>
            </a:r>
            <a:br>
              <a:rPr lang="ru-RU" sz="3600" dirty="0">
                <a:latin typeface="Calibri" panose="020F0502020204030204" pitchFamily="34" charset="0"/>
                <a:ea typeface="Calibri" panose="020F0502020204030204" pitchFamily="34" charset="0"/>
                <a:cs typeface="Times New Roman" panose="02020603050405020304" pitchFamily="18" charset="0"/>
              </a:rPr>
            </a:br>
            <a:endParaRPr lang="ru-RU" dirty="0"/>
          </a:p>
        </p:txBody>
      </p:sp>
    </p:spTree>
    <p:extLst>
      <p:ext uri="{BB962C8B-B14F-4D97-AF65-F5344CB8AC3E}">
        <p14:creationId xmlns:p14="http://schemas.microsoft.com/office/powerpoint/2010/main" xmlns="" val="4383236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7200" b="1" dirty="0" smtClean="0">
                <a:latin typeface="Times New Roman" panose="02020603050405020304" pitchFamily="18" charset="0"/>
                <a:cs typeface="Times New Roman" panose="02020603050405020304" pitchFamily="18" charset="0"/>
              </a:rPr>
              <a:t/>
            </a:r>
            <a:br>
              <a:rPr lang="ru-RU" sz="7200" b="1" dirty="0" smtClean="0">
                <a:latin typeface="Times New Roman" panose="02020603050405020304" pitchFamily="18" charset="0"/>
                <a:cs typeface="Times New Roman" panose="02020603050405020304" pitchFamily="18" charset="0"/>
              </a:rPr>
            </a:br>
            <a:r>
              <a:rPr lang="ru-RU" sz="7200" b="1" dirty="0" err="1" smtClean="0">
                <a:latin typeface="Times New Roman" panose="02020603050405020304" pitchFamily="18" charset="0"/>
                <a:cs typeface="Times New Roman" panose="02020603050405020304" pitchFamily="18" charset="0"/>
              </a:rPr>
              <a:t>Кичээнгейлиг</a:t>
            </a:r>
            <a:r>
              <a:rPr lang="ru-RU" sz="7200" b="1" dirty="0" smtClean="0">
                <a:latin typeface="Times New Roman" panose="02020603050405020304" pitchFamily="18" charset="0"/>
                <a:cs typeface="Times New Roman" panose="02020603050405020304" pitchFamily="18" charset="0"/>
              </a:rPr>
              <a:t> </a:t>
            </a:r>
            <a:r>
              <a:rPr lang="ru-RU" sz="7200" b="1" dirty="0" err="1" smtClean="0">
                <a:latin typeface="Times New Roman" panose="02020603050405020304" pitchFamily="18" charset="0"/>
                <a:cs typeface="Times New Roman" panose="02020603050405020304" pitchFamily="18" charset="0"/>
              </a:rPr>
              <a:t>ажылдаанынар</a:t>
            </a:r>
            <a:r>
              <a:rPr lang="ru-RU" sz="7200" b="1" dirty="0" smtClean="0">
                <a:latin typeface="Times New Roman" panose="02020603050405020304" pitchFamily="18" charset="0"/>
                <a:cs typeface="Times New Roman" panose="02020603050405020304" pitchFamily="18" charset="0"/>
              </a:rPr>
              <a:t> </a:t>
            </a:r>
            <a:r>
              <a:rPr lang="ru-RU" sz="7200" b="1" dirty="0" err="1" smtClean="0">
                <a:latin typeface="Times New Roman" panose="02020603050405020304" pitchFamily="18" charset="0"/>
                <a:cs typeface="Times New Roman" panose="02020603050405020304" pitchFamily="18" charset="0"/>
              </a:rPr>
              <a:t>дээш</a:t>
            </a:r>
            <a:r>
              <a:rPr lang="ru-RU" sz="7200" b="1" dirty="0" smtClean="0">
                <a:latin typeface="Times New Roman" panose="02020603050405020304" pitchFamily="18" charset="0"/>
                <a:cs typeface="Times New Roman" panose="02020603050405020304" pitchFamily="18" charset="0"/>
              </a:rPr>
              <a:t> </a:t>
            </a:r>
            <a:r>
              <a:rPr lang="ru-RU" sz="7200" b="1" dirty="0" err="1" smtClean="0">
                <a:latin typeface="Times New Roman" panose="02020603050405020304" pitchFamily="18" charset="0"/>
                <a:cs typeface="Times New Roman" panose="02020603050405020304" pitchFamily="18" charset="0"/>
              </a:rPr>
              <a:t>четтирдим</a:t>
            </a:r>
            <a:r>
              <a:rPr lang="ru-RU" sz="7200" b="1" dirty="0" smtClean="0">
                <a:latin typeface="Times New Roman" panose="02020603050405020304" pitchFamily="18" charset="0"/>
                <a:cs typeface="Times New Roman" panose="02020603050405020304" pitchFamily="18" charset="0"/>
              </a:rPr>
              <a:t>!</a:t>
            </a:r>
            <a:endParaRPr lang="ru-RU"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30900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413359"/>
            <a:ext cx="8911687" cy="1365337"/>
          </a:xfrm>
        </p:spPr>
        <p:txBody>
          <a:bodyPr>
            <a:noAutofit/>
          </a:bodyPr>
          <a:lstStyle/>
          <a:p>
            <a:pPr algn="ctr"/>
            <a:r>
              <a:rPr lang="ru-RU" sz="4800" i="1" dirty="0" smtClean="0">
                <a:latin typeface="Times New Roman" panose="02020603050405020304" pitchFamily="18" charset="0"/>
                <a:cs typeface="Times New Roman" panose="02020603050405020304" pitchFamily="18" charset="0"/>
              </a:rPr>
              <a:t>Тыва дылды </a:t>
            </a:r>
            <a:r>
              <a:rPr lang="ru-RU" sz="4800" i="1" dirty="0" err="1" smtClean="0">
                <a:latin typeface="Times New Roman" panose="02020603050405020304" pitchFamily="18" charset="0"/>
                <a:cs typeface="Times New Roman" panose="02020603050405020304" pitchFamily="18" charset="0"/>
              </a:rPr>
              <a:t>ажыглап</a:t>
            </a:r>
            <a:r>
              <a:rPr lang="ru-RU" sz="4800" i="1" dirty="0" smtClean="0">
                <a:latin typeface="Times New Roman" panose="02020603050405020304" pitchFamily="18" charset="0"/>
                <a:cs typeface="Times New Roman" panose="02020603050405020304" pitchFamily="18" charset="0"/>
              </a:rPr>
              <a:t> </a:t>
            </a:r>
            <a:br>
              <a:rPr lang="ru-RU" sz="4800" i="1" dirty="0" smtClean="0">
                <a:latin typeface="Times New Roman" panose="02020603050405020304" pitchFamily="18" charset="0"/>
                <a:cs typeface="Times New Roman" panose="02020603050405020304" pitchFamily="18" charset="0"/>
              </a:rPr>
            </a:br>
            <a:r>
              <a:rPr lang="ru-RU" sz="4800" i="1" dirty="0" err="1" smtClean="0">
                <a:latin typeface="Times New Roman" panose="02020603050405020304" pitchFamily="18" charset="0"/>
                <a:cs typeface="Times New Roman" panose="02020603050405020304" pitchFamily="18" charset="0"/>
              </a:rPr>
              <a:t>турарының</a:t>
            </a:r>
            <a:r>
              <a:rPr lang="ru-RU" sz="4800" i="1" dirty="0" smtClean="0">
                <a:latin typeface="Times New Roman" panose="02020603050405020304" pitchFamily="18" charset="0"/>
                <a:cs typeface="Times New Roman" panose="02020603050405020304" pitchFamily="18" charset="0"/>
              </a:rPr>
              <a:t> </a:t>
            </a:r>
            <a:r>
              <a:rPr lang="ru-RU" sz="4800" i="1" dirty="0" err="1" smtClean="0">
                <a:latin typeface="Times New Roman" panose="02020603050405020304" pitchFamily="18" charset="0"/>
                <a:cs typeface="Times New Roman" panose="02020603050405020304" pitchFamily="18" charset="0"/>
              </a:rPr>
              <a:t>аайы</a:t>
            </a:r>
            <a:r>
              <a:rPr lang="ru-RU" sz="4800" i="1" dirty="0" smtClean="0">
                <a:latin typeface="Times New Roman" panose="02020603050405020304" pitchFamily="18" charset="0"/>
                <a:cs typeface="Times New Roman" panose="02020603050405020304" pitchFamily="18" charset="0"/>
              </a:rPr>
              <a:t>-биле</a:t>
            </a:r>
            <a:endParaRPr lang="ru-RU" sz="4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0041173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413359"/>
            <a:ext cx="8911687" cy="1365337"/>
          </a:xfrm>
        </p:spPr>
        <p:txBody>
          <a:bodyPr>
            <a:noAutofit/>
          </a:bodyPr>
          <a:lstStyle/>
          <a:p>
            <a:pPr algn="ctr"/>
            <a:r>
              <a:rPr lang="ru-RU" sz="4800" i="1" dirty="0" smtClean="0">
                <a:latin typeface="Times New Roman" panose="02020603050405020304" pitchFamily="18" charset="0"/>
                <a:cs typeface="Times New Roman" panose="02020603050405020304" pitchFamily="18" charset="0"/>
              </a:rPr>
              <a:t>Тыва дылды </a:t>
            </a:r>
            <a:r>
              <a:rPr lang="ru-RU" sz="4800" i="1" dirty="0" err="1" smtClean="0">
                <a:latin typeface="Times New Roman" panose="02020603050405020304" pitchFamily="18" charset="0"/>
                <a:cs typeface="Times New Roman" panose="02020603050405020304" pitchFamily="18" charset="0"/>
              </a:rPr>
              <a:t>ажыглап</a:t>
            </a:r>
            <a:r>
              <a:rPr lang="ru-RU" sz="4800" i="1" dirty="0" smtClean="0">
                <a:latin typeface="Times New Roman" panose="02020603050405020304" pitchFamily="18" charset="0"/>
                <a:cs typeface="Times New Roman" panose="02020603050405020304" pitchFamily="18" charset="0"/>
              </a:rPr>
              <a:t> </a:t>
            </a:r>
            <a:br>
              <a:rPr lang="ru-RU" sz="4800" i="1" dirty="0" smtClean="0">
                <a:latin typeface="Times New Roman" panose="02020603050405020304" pitchFamily="18" charset="0"/>
                <a:cs typeface="Times New Roman" panose="02020603050405020304" pitchFamily="18" charset="0"/>
              </a:rPr>
            </a:br>
            <a:r>
              <a:rPr lang="ru-RU" sz="4800" i="1" dirty="0" err="1" smtClean="0">
                <a:latin typeface="Times New Roman" panose="02020603050405020304" pitchFamily="18" charset="0"/>
                <a:cs typeface="Times New Roman" panose="02020603050405020304" pitchFamily="18" charset="0"/>
              </a:rPr>
              <a:t>турарының</a:t>
            </a:r>
            <a:r>
              <a:rPr lang="ru-RU" sz="4800" i="1" dirty="0" smtClean="0">
                <a:latin typeface="Times New Roman" panose="02020603050405020304" pitchFamily="18" charset="0"/>
                <a:cs typeface="Times New Roman" panose="02020603050405020304" pitchFamily="18" charset="0"/>
              </a:rPr>
              <a:t> </a:t>
            </a:r>
            <a:r>
              <a:rPr lang="ru-RU" sz="4800" i="1" dirty="0" err="1" smtClean="0">
                <a:latin typeface="Times New Roman" panose="02020603050405020304" pitchFamily="18" charset="0"/>
                <a:cs typeface="Times New Roman" panose="02020603050405020304" pitchFamily="18" charset="0"/>
              </a:rPr>
              <a:t>аайы</a:t>
            </a:r>
            <a:r>
              <a:rPr lang="ru-RU" sz="4800" i="1" dirty="0" smtClean="0">
                <a:latin typeface="Times New Roman" panose="02020603050405020304" pitchFamily="18" charset="0"/>
                <a:cs typeface="Times New Roman" panose="02020603050405020304" pitchFamily="18" charset="0"/>
              </a:rPr>
              <a:t>-биле</a:t>
            </a:r>
            <a:endParaRPr lang="ru-RU" sz="4800" i="1"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2075645" y="2104904"/>
            <a:ext cx="8915400" cy="3944636"/>
          </a:xfrm>
        </p:spPr>
        <p:txBody>
          <a:bodyPr>
            <a:normAutofit/>
          </a:bodyPr>
          <a:lstStyle/>
          <a:p>
            <a:pPr marL="0" indent="0">
              <a:buNone/>
            </a:pPr>
            <a:r>
              <a:rPr lang="ru-RU" dirty="0" smtClean="0"/>
              <a:t> </a:t>
            </a:r>
          </a:p>
          <a:p>
            <a:endParaRPr lang="ru-RU" dirty="0"/>
          </a:p>
          <a:p>
            <a:pPr marL="0" indent="0">
              <a:lnSpc>
                <a:spcPts val="4440"/>
              </a:lnSpc>
              <a:spcBef>
                <a:spcPts val="0"/>
              </a:spcBef>
              <a:buNone/>
            </a:pPr>
            <a:r>
              <a:rPr lang="ru-RU" sz="4000" b="1" dirty="0" err="1" smtClean="0">
                <a:latin typeface="Times New Roman" panose="02020603050405020304" pitchFamily="18" charset="0"/>
                <a:cs typeface="Times New Roman" panose="02020603050405020304" pitchFamily="18" charset="0"/>
              </a:rPr>
              <a:t>Чугаалажыр</a:t>
            </a:r>
            <a:r>
              <a:rPr lang="ru-RU" sz="4000" dirty="0" smtClean="0">
                <a:latin typeface="Times New Roman" panose="02020603050405020304" pitchFamily="18" charset="0"/>
                <a:cs typeface="Times New Roman" panose="02020603050405020304" pitchFamily="18" charset="0"/>
              </a:rPr>
              <a:t>                </a:t>
            </a:r>
            <a:r>
              <a:rPr lang="ru-RU" sz="4000" b="1" dirty="0" smtClean="0">
                <a:latin typeface="Times New Roman" panose="02020603050405020304" pitchFamily="18" charset="0"/>
                <a:cs typeface="Times New Roman" panose="02020603050405020304" pitchFamily="18" charset="0"/>
              </a:rPr>
              <a:t>                                                          стиль</a:t>
            </a:r>
            <a:endParaRPr lang="ru-RU" sz="4000" dirty="0" smtClean="0"/>
          </a:p>
        </p:txBody>
      </p:sp>
      <p:cxnSp>
        <p:nvCxnSpPr>
          <p:cNvPr id="4" name="Прямая со стрелкой 3"/>
          <p:cNvCxnSpPr/>
          <p:nvPr/>
        </p:nvCxnSpPr>
        <p:spPr>
          <a:xfrm flipH="1">
            <a:off x="4008329" y="1891430"/>
            <a:ext cx="1628383" cy="10271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713023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413359"/>
            <a:ext cx="8911687" cy="1365337"/>
          </a:xfrm>
        </p:spPr>
        <p:txBody>
          <a:bodyPr>
            <a:noAutofit/>
          </a:bodyPr>
          <a:lstStyle/>
          <a:p>
            <a:pPr algn="ctr"/>
            <a:r>
              <a:rPr lang="ru-RU" sz="4800" i="1" dirty="0" smtClean="0">
                <a:latin typeface="Times New Roman" panose="02020603050405020304" pitchFamily="18" charset="0"/>
                <a:cs typeface="Times New Roman" panose="02020603050405020304" pitchFamily="18" charset="0"/>
              </a:rPr>
              <a:t>Тыва дылды </a:t>
            </a:r>
            <a:r>
              <a:rPr lang="ru-RU" sz="4800" i="1" dirty="0" err="1" smtClean="0">
                <a:latin typeface="Times New Roman" panose="02020603050405020304" pitchFamily="18" charset="0"/>
                <a:cs typeface="Times New Roman" panose="02020603050405020304" pitchFamily="18" charset="0"/>
              </a:rPr>
              <a:t>ажыглап</a:t>
            </a:r>
            <a:r>
              <a:rPr lang="ru-RU" sz="4800" i="1" dirty="0" smtClean="0">
                <a:latin typeface="Times New Roman" panose="02020603050405020304" pitchFamily="18" charset="0"/>
                <a:cs typeface="Times New Roman" panose="02020603050405020304" pitchFamily="18" charset="0"/>
              </a:rPr>
              <a:t> </a:t>
            </a:r>
            <a:br>
              <a:rPr lang="ru-RU" sz="4800" i="1" dirty="0" smtClean="0">
                <a:latin typeface="Times New Roman" panose="02020603050405020304" pitchFamily="18" charset="0"/>
                <a:cs typeface="Times New Roman" panose="02020603050405020304" pitchFamily="18" charset="0"/>
              </a:rPr>
            </a:br>
            <a:r>
              <a:rPr lang="ru-RU" sz="4800" i="1" dirty="0" err="1" smtClean="0">
                <a:latin typeface="Times New Roman" panose="02020603050405020304" pitchFamily="18" charset="0"/>
                <a:cs typeface="Times New Roman" panose="02020603050405020304" pitchFamily="18" charset="0"/>
              </a:rPr>
              <a:t>турарының</a:t>
            </a:r>
            <a:r>
              <a:rPr lang="ru-RU" sz="4800" i="1" dirty="0" smtClean="0">
                <a:latin typeface="Times New Roman" panose="02020603050405020304" pitchFamily="18" charset="0"/>
                <a:cs typeface="Times New Roman" panose="02020603050405020304" pitchFamily="18" charset="0"/>
              </a:rPr>
              <a:t> </a:t>
            </a:r>
            <a:r>
              <a:rPr lang="ru-RU" sz="4800" i="1" dirty="0" err="1" smtClean="0">
                <a:latin typeface="Times New Roman" panose="02020603050405020304" pitchFamily="18" charset="0"/>
                <a:cs typeface="Times New Roman" panose="02020603050405020304" pitchFamily="18" charset="0"/>
              </a:rPr>
              <a:t>аайы</a:t>
            </a:r>
            <a:r>
              <a:rPr lang="ru-RU" sz="4800" i="1" dirty="0" smtClean="0">
                <a:latin typeface="Times New Roman" panose="02020603050405020304" pitchFamily="18" charset="0"/>
                <a:cs typeface="Times New Roman" panose="02020603050405020304" pitchFamily="18" charset="0"/>
              </a:rPr>
              <a:t>-биле</a:t>
            </a:r>
            <a:endParaRPr lang="ru-RU" sz="4800" i="1"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2075645" y="2104904"/>
            <a:ext cx="8915400" cy="3944636"/>
          </a:xfrm>
        </p:spPr>
        <p:txBody>
          <a:bodyPr>
            <a:normAutofit/>
          </a:bodyPr>
          <a:lstStyle/>
          <a:p>
            <a:pPr marL="0" indent="0">
              <a:buNone/>
            </a:pPr>
            <a:r>
              <a:rPr lang="ru-RU" dirty="0" smtClean="0"/>
              <a:t> </a:t>
            </a:r>
          </a:p>
          <a:p>
            <a:endParaRPr lang="ru-RU" dirty="0"/>
          </a:p>
          <a:p>
            <a:pPr marL="0" indent="0">
              <a:lnSpc>
                <a:spcPts val="4440"/>
              </a:lnSpc>
              <a:spcBef>
                <a:spcPts val="0"/>
              </a:spcBef>
              <a:buNone/>
            </a:pPr>
            <a:r>
              <a:rPr lang="ru-RU" sz="4000" b="1" dirty="0" err="1" smtClean="0">
                <a:latin typeface="Times New Roman" panose="02020603050405020304" pitchFamily="18" charset="0"/>
                <a:cs typeface="Times New Roman" panose="02020603050405020304" pitchFamily="18" charset="0"/>
              </a:rPr>
              <a:t>Чугаалажыр</a:t>
            </a:r>
            <a:r>
              <a:rPr lang="ru-RU" sz="4000" dirty="0" smtClean="0">
                <a:latin typeface="Times New Roman" panose="02020603050405020304" pitchFamily="18" charset="0"/>
                <a:cs typeface="Times New Roman" panose="02020603050405020304" pitchFamily="18" charset="0"/>
              </a:rPr>
              <a:t>                     </a:t>
            </a:r>
            <a:r>
              <a:rPr lang="ru-RU" sz="4000" b="1" dirty="0" smtClean="0">
                <a:latin typeface="Times New Roman" panose="02020603050405020304" pitchFamily="18" charset="0"/>
                <a:cs typeface="Times New Roman" panose="02020603050405020304" pitchFamily="18" charset="0"/>
              </a:rPr>
              <a:t>ном</a:t>
            </a:r>
          </a:p>
          <a:p>
            <a:pPr marL="0" indent="0">
              <a:lnSpc>
                <a:spcPts val="4440"/>
              </a:lnSpc>
              <a:spcBef>
                <a:spcPts val="0"/>
              </a:spcBef>
              <a:buNone/>
            </a:pPr>
            <a:r>
              <a:rPr lang="ru-RU" sz="4000" b="1" dirty="0" smtClean="0">
                <a:latin typeface="Times New Roman" panose="02020603050405020304" pitchFamily="18" charset="0"/>
                <a:cs typeface="Times New Roman" panose="02020603050405020304" pitchFamily="18" charset="0"/>
              </a:rPr>
              <a:t>         стиль                       стили</a:t>
            </a:r>
            <a:endParaRPr lang="ru-RU" sz="4000" dirty="0" smtClean="0"/>
          </a:p>
          <a:p>
            <a:pPr marL="0" indent="0">
              <a:buNone/>
            </a:pPr>
            <a:r>
              <a:rPr lang="ru-RU" sz="3400" b="1" i="1" dirty="0" smtClean="0">
                <a:latin typeface="Times New Roman" panose="02020603050405020304" pitchFamily="18" charset="0"/>
                <a:cs typeface="Times New Roman" panose="02020603050405020304" pitchFamily="18" charset="0"/>
              </a:rPr>
              <a:t>                                             </a:t>
            </a:r>
          </a:p>
        </p:txBody>
      </p:sp>
      <p:cxnSp>
        <p:nvCxnSpPr>
          <p:cNvPr id="4" name="Прямая со стрелкой 3"/>
          <p:cNvCxnSpPr/>
          <p:nvPr/>
        </p:nvCxnSpPr>
        <p:spPr>
          <a:xfrm flipH="1">
            <a:off x="4070959" y="1966586"/>
            <a:ext cx="1703540" cy="9269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a:off x="7878871" y="1954060"/>
            <a:ext cx="275573" cy="10020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366139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413359"/>
            <a:ext cx="8911687" cy="1365337"/>
          </a:xfrm>
        </p:spPr>
        <p:txBody>
          <a:bodyPr>
            <a:noAutofit/>
          </a:bodyPr>
          <a:lstStyle/>
          <a:p>
            <a:pPr algn="ctr"/>
            <a:r>
              <a:rPr lang="ru-RU" sz="4800" i="1" dirty="0" smtClean="0">
                <a:latin typeface="Times New Roman" panose="02020603050405020304" pitchFamily="18" charset="0"/>
                <a:cs typeface="Times New Roman" panose="02020603050405020304" pitchFamily="18" charset="0"/>
              </a:rPr>
              <a:t>Тыва дылды </a:t>
            </a:r>
            <a:r>
              <a:rPr lang="ru-RU" sz="4800" i="1" dirty="0" err="1" smtClean="0">
                <a:latin typeface="Times New Roman" panose="02020603050405020304" pitchFamily="18" charset="0"/>
                <a:cs typeface="Times New Roman" panose="02020603050405020304" pitchFamily="18" charset="0"/>
              </a:rPr>
              <a:t>ажыглап</a:t>
            </a:r>
            <a:r>
              <a:rPr lang="ru-RU" sz="4800" i="1" dirty="0" smtClean="0">
                <a:latin typeface="Times New Roman" panose="02020603050405020304" pitchFamily="18" charset="0"/>
                <a:cs typeface="Times New Roman" panose="02020603050405020304" pitchFamily="18" charset="0"/>
              </a:rPr>
              <a:t> </a:t>
            </a:r>
            <a:br>
              <a:rPr lang="ru-RU" sz="4800" i="1" dirty="0" smtClean="0">
                <a:latin typeface="Times New Roman" panose="02020603050405020304" pitchFamily="18" charset="0"/>
                <a:cs typeface="Times New Roman" panose="02020603050405020304" pitchFamily="18" charset="0"/>
              </a:rPr>
            </a:br>
            <a:r>
              <a:rPr lang="ru-RU" sz="4800" i="1" dirty="0" err="1" smtClean="0">
                <a:latin typeface="Times New Roman" panose="02020603050405020304" pitchFamily="18" charset="0"/>
                <a:cs typeface="Times New Roman" panose="02020603050405020304" pitchFamily="18" charset="0"/>
              </a:rPr>
              <a:t>турарының</a:t>
            </a:r>
            <a:r>
              <a:rPr lang="ru-RU" sz="4800" i="1" dirty="0" smtClean="0">
                <a:latin typeface="Times New Roman" panose="02020603050405020304" pitchFamily="18" charset="0"/>
                <a:cs typeface="Times New Roman" panose="02020603050405020304" pitchFamily="18" charset="0"/>
              </a:rPr>
              <a:t> </a:t>
            </a:r>
            <a:r>
              <a:rPr lang="ru-RU" sz="4800" i="1" dirty="0" err="1" smtClean="0">
                <a:latin typeface="Times New Roman" panose="02020603050405020304" pitchFamily="18" charset="0"/>
                <a:cs typeface="Times New Roman" panose="02020603050405020304" pitchFamily="18" charset="0"/>
              </a:rPr>
              <a:t>аайы</a:t>
            </a:r>
            <a:r>
              <a:rPr lang="ru-RU" sz="4800" i="1" dirty="0" smtClean="0">
                <a:latin typeface="Times New Roman" panose="02020603050405020304" pitchFamily="18" charset="0"/>
                <a:cs typeface="Times New Roman" panose="02020603050405020304" pitchFamily="18" charset="0"/>
              </a:rPr>
              <a:t>-биле</a:t>
            </a:r>
            <a:endParaRPr lang="ru-RU" sz="4800" i="1"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2075645" y="2104904"/>
            <a:ext cx="8915400" cy="4283370"/>
          </a:xfrm>
        </p:spPr>
        <p:txBody>
          <a:bodyPr>
            <a:normAutofit/>
          </a:bodyPr>
          <a:lstStyle/>
          <a:p>
            <a:pPr marL="0" indent="0">
              <a:buNone/>
            </a:pPr>
            <a:r>
              <a:rPr lang="ru-RU" dirty="0" smtClean="0"/>
              <a:t> </a:t>
            </a:r>
          </a:p>
          <a:p>
            <a:endParaRPr lang="ru-RU" dirty="0"/>
          </a:p>
          <a:p>
            <a:pPr marL="0" indent="0">
              <a:lnSpc>
                <a:spcPts val="4440"/>
              </a:lnSpc>
              <a:spcBef>
                <a:spcPts val="0"/>
              </a:spcBef>
              <a:buNone/>
            </a:pPr>
            <a:r>
              <a:rPr lang="ru-RU" sz="4300" b="1" dirty="0" err="1">
                <a:latin typeface="Times New Roman" panose="02020603050405020304" pitchFamily="18" charset="0"/>
                <a:cs typeface="Times New Roman" panose="02020603050405020304" pitchFamily="18" charset="0"/>
              </a:rPr>
              <a:t>Ч</a:t>
            </a:r>
            <a:r>
              <a:rPr lang="ru-RU" sz="4300" b="1" dirty="0" err="1" smtClean="0">
                <a:latin typeface="Times New Roman" panose="02020603050405020304" pitchFamily="18" charset="0"/>
                <a:cs typeface="Times New Roman" panose="02020603050405020304" pitchFamily="18" charset="0"/>
              </a:rPr>
              <a:t>угаалажыр</a:t>
            </a:r>
            <a:r>
              <a:rPr lang="ru-RU" sz="4300" dirty="0" smtClean="0">
                <a:latin typeface="Times New Roman" panose="02020603050405020304" pitchFamily="18" charset="0"/>
                <a:cs typeface="Times New Roman" panose="02020603050405020304" pitchFamily="18" charset="0"/>
              </a:rPr>
              <a:t>                     </a:t>
            </a:r>
            <a:r>
              <a:rPr lang="ru-RU" sz="4300" b="1" dirty="0" smtClean="0">
                <a:latin typeface="Times New Roman" panose="02020603050405020304" pitchFamily="18" charset="0"/>
                <a:cs typeface="Times New Roman" panose="02020603050405020304" pitchFamily="18" charset="0"/>
              </a:rPr>
              <a:t>ном</a:t>
            </a:r>
          </a:p>
          <a:p>
            <a:pPr marL="0" indent="0">
              <a:lnSpc>
                <a:spcPts val="4440"/>
              </a:lnSpc>
              <a:spcBef>
                <a:spcPts val="0"/>
              </a:spcBef>
              <a:buNone/>
            </a:pPr>
            <a:r>
              <a:rPr lang="ru-RU" sz="4300" b="1" dirty="0" smtClean="0">
                <a:latin typeface="Times New Roman" panose="02020603050405020304" pitchFamily="18" charset="0"/>
                <a:cs typeface="Times New Roman" panose="02020603050405020304" pitchFamily="18" charset="0"/>
              </a:rPr>
              <a:t>         стиль                       стили</a:t>
            </a:r>
            <a:endParaRPr lang="ru-RU" sz="4300" dirty="0" smtClean="0"/>
          </a:p>
          <a:p>
            <a:pPr marL="0" indent="0">
              <a:buNone/>
            </a:pPr>
            <a:r>
              <a:rPr lang="ru-RU" sz="3400" b="1" i="1" dirty="0" smtClean="0">
                <a:latin typeface="Times New Roman" panose="02020603050405020304" pitchFamily="18" charset="0"/>
                <a:cs typeface="Times New Roman" panose="02020603050405020304" pitchFamily="18" charset="0"/>
              </a:rPr>
              <a:t>                                    </a:t>
            </a:r>
            <a:r>
              <a:rPr lang="ru-RU" sz="3400" b="1" i="1" dirty="0" err="1" smtClean="0">
                <a:latin typeface="Times New Roman" panose="02020603050405020304" pitchFamily="18" charset="0"/>
                <a:cs typeface="Times New Roman" panose="02020603050405020304" pitchFamily="18" charset="0"/>
              </a:rPr>
              <a:t>Эртем</a:t>
            </a:r>
            <a:r>
              <a:rPr lang="ru-RU" sz="3400" b="1" i="1" dirty="0" smtClean="0">
                <a:latin typeface="Times New Roman" panose="02020603050405020304" pitchFamily="18" charset="0"/>
                <a:cs typeface="Times New Roman" panose="02020603050405020304" pitchFamily="18" charset="0"/>
              </a:rPr>
              <a:t>                                                                                                                                     </a:t>
            </a:r>
          </a:p>
        </p:txBody>
      </p:sp>
      <p:cxnSp>
        <p:nvCxnSpPr>
          <p:cNvPr id="7" name="Прямая со стрелкой 6"/>
          <p:cNvCxnSpPr/>
          <p:nvPr/>
        </p:nvCxnSpPr>
        <p:spPr>
          <a:xfrm flipH="1">
            <a:off x="6726477" y="3820438"/>
            <a:ext cx="1102290" cy="36325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flipH="1">
            <a:off x="4296427" y="1916482"/>
            <a:ext cx="1490598" cy="9770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a:off x="8217074" y="1941534"/>
            <a:ext cx="463463" cy="9519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797368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413359"/>
            <a:ext cx="8911687" cy="1365337"/>
          </a:xfrm>
        </p:spPr>
        <p:txBody>
          <a:bodyPr>
            <a:noAutofit/>
          </a:bodyPr>
          <a:lstStyle/>
          <a:p>
            <a:pPr algn="ctr"/>
            <a:r>
              <a:rPr lang="ru-RU" sz="4800" i="1" dirty="0" smtClean="0">
                <a:latin typeface="Times New Roman" panose="02020603050405020304" pitchFamily="18" charset="0"/>
                <a:cs typeface="Times New Roman" panose="02020603050405020304" pitchFamily="18" charset="0"/>
              </a:rPr>
              <a:t>Тыва дылды </a:t>
            </a:r>
            <a:r>
              <a:rPr lang="ru-RU" sz="4800" i="1" dirty="0" err="1" smtClean="0">
                <a:latin typeface="Times New Roman" panose="02020603050405020304" pitchFamily="18" charset="0"/>
                <a:cs typeface="Times New Roman" panose="02020603050405020304" pitchFamily="18" charset="0"/>
              </a:rPr>
              <a:t>ажыглап</a:t>
            </a:r>
            <a:r>
              <a:rPr lang="ru-RU" sz="4800" i="1" dirty="0" smtClean="0">
                <a:latin typeface="Times New Roman" panose="02020603050405020304" pitchFamily="18" charset="0"/>
                <a:cs typeface="Times New Roman" panose="02020603050405020304" pitchFamily="18" charset="0"/>
              </a:rPr>
              <a:t> </a:t>
            </a:r>
            <a:br>
              <a:rPr lang="ru-RU" sz="4800" i="1" dirty="0" smtClean="0">
                <a:latin typeface="Times New Roman" panose="02020603050405020304" pitchFamily="18" charset="0"/>
                <a:cs typeface="Times New Roman" panose="02020603050405020304" pitchFamily="18" charset="0"/>
              </a:rPr>
            </a:br>
            <a:r>
              <a:rPr lang="ru-RU" sz="4800" i="1" dirty="0" err="1" smtClean="0">
                <a:latin typeface="Times New Roman" panose="02020603050405020304" pitchFamily="18" charset="0"/>
                <a:cs typeface="Times New Roman" panose="02020603050405020304" pitchFamily="18" charset="0"/>
              </a:rPr>
              <a:t>турарының</a:t>
            </a:r>
            <a:r>
              <a:rPr lang="ru-RU" sz="4800" i="1" dirty="0" smtClean="0">
                <a:latin typeface="Times New Roman" panose="02020603050405020304" pitchFamily="18" charset="0"/>
                <a:cs typeface="Times New Roman" panose="02020603050405020304" pitchFamily="18" charset="0"/>
              </a:rPr>
              <a:t> </a:t>
            </a:r>
            <a:r>
              <a:rPr lang="ru-RU" sz="4800" i="1" dirty="0" err="1" smtClean="0">
                <a:latin typeface="Times New Roman" panose="02020603050405020304" pitchFamily="18" charset="0"/>
                <a:cs typeface="Times New Roman" panose="02020603050405020304" pitchFamily="18" charset="0"/>
              </a:rPr>
              <a:t>аайы</a:t>
            </a:r>
            <a:r>
              <a:rPr lang="ru-RU" sz="4800" i="1" dirty="0" smtClean="0">
                <a:latin typeface="Times New Roman" panose="02020603050405020304" pitchFamily="18" charset="0"/>
                <a:cs typeface="Times New Roman" panose="02020603050405020304" pitchFamily="18" charset="0"/>
              </a:rPr>
              <a:t>-биле</a:t>
            </a:r>
            <a:endParaRPr lang="ru-RU" sz="4800" i="1"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2075645" y="2104904"/>
            <a:ext cx="8915400" cy="3944636"/>
          </a:xfrm>
        </p:spPr>
        <p:txBody>
          <a:bodyPr>
            <a:normAutofit/>
          </a:bodyPr>
          <a:lstStyle/>
          <a:p>
            <a:pPr marL="0" indent="0">
              <a:buNone/>
            </a:pPr>
            <a:r>
              <a:rPr lang="ru-RU" dirty="0" smtClean="0"/>
              <a:t> </a:t>
            </a:r>
          </a:p>
          <a:p>
            <a:endParaRPr lang="ru-RU" dirty="0"/>
          </a:p>
          <a:p>
            <a:pPr marL="0" indent="0">
              <a:lnSpc>
                <a:spcPts val="4440"/>
              </a:lnSpc>
              <a:spcBef>
                <a:spcPts val="0"/>
              </a:spcBef>
              <a:buNone/>
            </a:pPr>
            <a:r>
              <a:rPr lang="ru-RU" sz="4300" b="1" dirty="0" err="1" smtClean="0">
                <a:latin typeface="Times New Roman" panose="02020603050405020304" pitchFamily="18" charset="0"/>
                <a:cs typeface="Times New Roman" panose="02020603050405020304" pitchFamily="18" charset="0"/>
              </a:rPr>
              <a:t>Чугаалажыр</a:t>
            </a:r>
            <a:r>
              <a:rPr lang="ru-RU" sz="4300" dirty="0" smtClean="0">
                <a:latin typeface="Times New Roman" panose="02020603050405020304" pitchFamily="18" charset="0"/>
                <a:cs typeface="Times New Roman" panose="02020603050405020304" pitchFamily="18" charset="0"/>
              </a:rPr>
              <a:t>                     </a:t>
            </a:r>
            <a:r>
              <a:rPr lang="ru-RU" sz="4300" b="1" dirty="0" smtClean="0">
                <a:latin typeface="Times New Roman" panose="02020603050405020304" pitchFamily="18" charset="0"/>
                <a:cs typeface="Times New Roman" panose="02020603050405020304" pitchFamily="18" charset="0"/>
              </a:rPr>
              <a:t>ном</a:t>
            </a:r>
          </a:p>
          <a:p>
            <a:pPr marL="0" indent="0">
              <a:lnSpc>
                <a:spcPts val="4440"/>
              </a:lnSpc>
              <a:spcBef>
                <a:spcPts val="0"/>
              </a:spcBef>
              <a:buNone/>
            </a:pPr>
            <a:r>
              <a:rPr lang="ru-RU" sz="4300" b="1" dirty="0" smtClean="0">
                <a:latin typeface="Times New Roman" panose="02020603050405020304" pitchFamily="18" charset="0"/>
                <a:cs typeface="Times New Roman" panose="02020603050405020304" pitchFamily="18" charset="0"/>
              </a:rPr>
              <a:t>         стиль                       стили</a:t>
            </a:r>
            <a:endParaRPr lang="ru-RU" sz="4300" dirty="0" smtClean="0"/>
          </a:p>
          <a:p>
            <a:pPr marL="0" indent="0">
              <a:buNone/>
            </a:pPr>
            <a:r>
              <a:rPr lang="ru-RU" sz="3400" b="1" i="1" dirty="0" smtClean="0">
                <a:latin typeface="Times New Roman" panose="02020603050405020304" pitchFamily="18" charset="0"/>
                <a:cs typeface="Times New Roman" panose="02020603050405020304" pitchFamily="18" charset="0"/>
              </a:rPr>
              <a:t>                                </a:t>
            </a:r>
            <a:r>
              <a:rPr lang="ru-RU" sz="3400" b="1" i="1" dirty="0" err="1" smtClean="0">
                <a:latin typeface="Times New Roman" panose="02020603050405020304" pitchFamily="18" charset="0"/>
                <a:cs typeface="Times New Roman" panose="02020603050405020304" pitchFamily="18" charset="0"/>
              </a:rPr>
              <a:t>Эртем</a:t>
            </a:r>
            <a:r>
              <a:rPr lang="ru-RU" sz="3400" b="1" i="1" dirty="0" smtClean="0">
                <a:latin typeface="Times New Roman" panose="02020603050405020304" pitchFamily="18" charset="0"/>
                <a:cs typeface="Times New Roman" panose="02020603050405020304" pitchFamily="18" charset="0"/>
              </a:rPr>
              <a:t>                      </a:t>
            </a:r>
          </a:p>
          <a:p>
            <a:pPr marL="0" indent="0">
              <a:buNone/>
            </a:pPr>
            <a:r>
              <a:rPr lang="ru-RU" sz="3400" b="1" i="1" dirty="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r>
              <a:rPr lang="ru-RU" sz="3400" b="1" i="1" dirty="0" err="1" smtClean="0">
                <a:latin typeface="Times New Roman" panose="02020603050405020304" pitchFamily="18" charset="0"/>
                <a:cs typeface="Times New Roman" panose="02020603050405020304" pitchFamily="18" charset="0"/>
              </a:rPr>
              <a:t>албан-херек</a:t>
            </a:r>
            <a:r>
              <a:rPr lang="ru-RU" sz="3400" b="1" i="1" dirty="0" smtClean="0">
                <a:latin typeface="Times New Roman" panose="02020603050405020304" pitchFamily="18" charset="0"/>
                <a:cs typeface="Times New Roman" panose="02020603050405020304" pitchFamily="18" charset="0"/>
              </a:rPr>
              <a:t>                                                                                     </a:t>
            </a:r>
          </a:p>
        </p:txBody>
      </p:sp>
      <p:cxnSp>
        <p:nvCxnSpPr>
          <p:cNvPr id="4" name="Прямая со стрелкой 3"/>
          <p:cNvCxnSpPr/>
          <p:nvPr/>
        </p:nvCxnSpPr>
        <p:spPr>
          <a:xfrm flipH="1">
            <a:off x="6463430" y="3494762"/>
            <a:ext cx="1365337" cy="63882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flipH="1">
            <a:off x="7146098" y="3945699"/>
            <a:ext cx="1008346" cy="88934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flipH="1">
            <a:off x="4446740" y="1929008"/>
            <a:ext cx="1227550" cy="9394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8154444" y="1903956"/>
            <a:ext cx="513567" cy="9770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158119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413359"/>
            <a:ext cx="8911687" cy="1365337"/>
          </a:xfrm>
        </p:spPr>
        <p:txBody>
          <a:bodyPr>
            <a:noAutofit/>
          </a:bodyPr>
          <a:lstStyle/>
          <a:p>
            <a:pPr algn="ctr"/>
            <a:r>
              <a:rPr lang="ru-RU" sz="4800" i="1" dirty="0" smtClean="0">
                <a:latin typeface="Times New Roman" panose="02020603050405020304" pitchFamily="18" charset="0"/>
                <a:cs typeface="Times New Roman" panose="02020603050405020304" pitchFamily="18" charset="0"/>
              </a:rPr>
              <a:t>Тыва дылды </a:t>
            </a:r>
            <a:r>
              <a:rPr lang="ru-RU" sz="4800" i="1" dirty="0" err="1" smtClean="0">
                <a:latin typeface="Times New Roman" panose="02020603050405020304" pitchFamily="18" charset="0"/>
                <a:cs typeface="Times New Roman" panose="02020603050405020304" pitchFamily="18" charset="0"/>
              </a:rPr>
              <a:t>ажыглап</a:t>
            </a:r>
            <a:r>
              <a:rPr lang="ru-RU" sz="4800" i="1" dirty="0" smtClean="0">
                <a:latin typeface="Times New Roman" panose="02020603050405020304" pitchFamily="18" charset="0"/>
                <a:cs typeface="Times New Roman" panose="02020603050405020304" pitchFamily="18" charset="0"/>
              </a:rPr>
              <a:t> </a:t>
            </a:r>
            <a:br>
              <a:rPr lang="ru-RU" sz="4800" i="1" dirty="0" smtClean="0">
                <a:latin typeface="Times New Roman" panose="02020603050405020304" pitchFamily="18" charset="0"/>
                <a:cs typeface="Times New Roman" panose="02020603050405020304" pitchFamily="18" charset="0"/>
              </a:rPr>
            </a:br>
            <a:r>
              <a:rPr lang="ru-RU" sz="4800" i="1" dirty="0" err="1" smtClean="0">
                <a:latin typeface="Times New Roman" panose="02020603050405020304" pitchFamily="18" charset="0"/>
                <a:cs typeface="Times New Roman" panose="02020603050405020304" pitchFamily="18" charset="0"/>
              </a:rPr>
              <a:t>турарының</a:t>
            </a:r>
            <a:r>
              <a:rPr lang="ru-RU" sz="4800" i="1" dirty="0" smtClean="0">
                <a:latin typeface="Times New Roman" panose="02020603050405020304" pitchFamily="18" charset="0"/>
                <a:cs typeface="Times New Roman" panose="02020603050405020304" pitchFamily="18" charset="0"/>
              </a:rPr>
              <a:t> </a:t>
            </a:r>
            <a:r>
              <a:rPr lang="ru-RU" sz="4800" i="1" dirty="0" err="1" smtClean="0">
                <a:latin typeface="Times New Roman" panose="02020603050405020304" pitchFamily="18" charset="0"/>
                <a:cs typeface="Times New Roman" panose="02020603050405020304" pitchFamily="18" charset="0"/>
              </a:rPr>
              <a:t>аайы</a:t>
            </a:r>
            <a:r>
              <a:rPr lang="ru-RU" sz="4800" i="1" dirty="0" smtClean="0">
                <a:latin typeface="Times New Roman" panose="02020603050405020304" pitchFamily="18" charset="0"/>
                <a:cs typeface="Times New Roman" panose="02020603050405020304" pitchFamily="18" charset="0"/>
              </a:rPr>
              <a:t>-биле</a:t>
            </a:r>
            <a:endParaRPr lang="ru-RU" sz="4800" i="1"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2075645" y="2104904"/>
            <a:ext cx="8915400" cy="3944636"/>
          </a:xfrm>
        </p:spPr>
        <p:txBody>
          <a:bodyPr>
            <a:normAutofit fontScale="77500" lnSpcReduction="20000"/>
          </a:bodyPr>
          <a:lstStyle/>
          <a:p>
            <a:pPr marL="0" indent="0">
              <a:buNone/>
            </a:pPr>
            <a:r>
              <a:rPr lang="ru-RU" dirty="0" smtClean="0"/>
              <a:t> </a:t>
            </a:r>
          </a:p>
          <a:p>
            <a:endParaRPr lang="ru-RU" dirty="0"/>
          </a:p>
          <a:p>
            <a:pPr>
              <a:lnSpc>
                <a:spcPts val="4440"/>
              </a:lnSpc>
              <a:spcBef>
                <a:spcPts val="0"/>
              </a:spcBef>
            </a:pPr>
            <a:r>
              <a:rPr lang="ru-RU" sz="6400" b="1" dirty="0" err="1" smtClean="0">
                <a:latin typeface="Times New Roman" panose="02020603050405020304" pitchFamily="18" charset="0"/>
                <a:cs typeface="Times New Roman" panose="02020603050405020304" pitchFamily="18" charset="0"/>
              </a:rPr>
              <a:t>Чугаалажыр</a:t>
            </a:r>
            <a:r>
              <a:rPr lang="ru-RU" sz="6400" dirty="0" smtClean="0">
                <a:latin typeface="Times New Roman" panose="02020603050405020304" pitchFamily="18" charset="0"/>
                <a:cs typeface="Times New Roman" panose="02020603050405020304" pitchFamily="18" charset="0"/>
              </a:rPr>
              <a:t>                 </a:t>
            </a:r>
            <a:r>
              <a:rPr lang="ru-RU" sz="6400" b="1" dirty="0" smtClean="0">
                <a:latin typeface="Times New Roman" panose="02020603050405020304" pitchFamily="18" charset="0"/>
                <a:cs typeface="Times New Roman" panose="02020603050405020304" pitchFamily="18" charset="0"/>
              </a:rPr>
              <a:t>ном</a:t>
            </a:r>
          </a:p>
          <a:p>
            <a:pPr marL="0" indent="0">
              <a:lnSpc>
                <a:spcPts val="4440"/>
              </a:lnSpc>
              <a:spcBef>
                <a:spcPts val="0"/>
              </a:spcBef>
              <a:buNone/>
            </a:pPr>
            <a:r>
              <a:rPr lang="ru-RU" sz="6400" b="1" dirty="0" smtClean="0">
                <a:latin typeface="Times New Roman" panose="02020603050405020304" pitchFamily="18" charset="0"/>
                <a:cs typeface="Times New Roman" panose="02020603050405020304" pitchFamily="18" charset="0"/>
              </a:rPr>
              <a:t>         стиль                       стили</a:t>
            </a:r>
            <a:endParaRPr lang="ru-RU" dirty="0" smtClean="0"/>
          </a:p>
          <a:p>
            <a:pPr marL="0" indent="0">
              <a:buNone/>
            </a:pPr>
            <a:r>
              <a:rPr lang="ru-RU" sz="3400" b="1" i="1" dirty="0" smtClean="0">
                <a:latin typeface="Times New Roman" panose="02020603050405020304" pitchFamily="18" charset="0"/>
                <a:cs typeface="Times New Roman" panose="02020603050405020304" pitchFamily="18" charset="0"/>
              </a:rPr>
              <a:t>                                             </a:t>
            </a:r>
            <a:r>
              <a:rPr lang="ru-RU" sz="3400" b="1" i="1" dirty="0" err="1" smtClean="0">
                <a:latin typeface="Times New Roman" panose="02020603050405020304" pitchFamily="18" charset="0"/>
                <a:cs typeface="Times New Roman" panose="02020603050405020304" pitchFamily="18" charset="0"/>
              </a:rPr>
              <a:t>Эртем</a:t>
            </a:r>
            <a:r>
              <a:rPr lang="ru-RU" sz="3400" b="1" i="1" dirty="0" smtClean="0">
                <a:latin typeface="Times New Roman" panose="02020603050405020304" pitchFamily="18" charset="0"/>
                <a:cs typeface="Times New Roman" panose="02020603050405020304" pitchFamily="18" charset="0"/>
              </a:rPr>
              <a:t>                      </a:t>
            </a:r>
          </a:p>
          <a:p>
            <a:r>
              <a:rPr lang="ru-RU" sz="3400" b="1" i="1" dirty="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r>
              <a:rPr lang="ru-RU" sz="3400" b="1" i="1" dirty="0" err="1" smtClean="0">
                <a:latin typeface="Times New Roman" panose="02020603050405020304" pitchFamily="18" charset="0"/>
                <a:cs typeface="Times New Roman" panose="02020603050405020304" pitchFamily="18" charset="0"/>
              </a:rPr>
              <a:t>албан-херек</a:t>
            </a:r>
            <a:endParaRPr lang="ru-RU" sz="3400" b="1" i="1" dirty="0" smtClean="0">
              <a:latin typeface="Times New Roman" panose="02020603050405020304" pitchFamily="18" charset="0"/>
              <a:cs typeface="Times New Roman" panose="02020603050405020304" pitchFamily="18" charset="0"/>
            </a:endParaRPr>
          </a:p>
          <a:p>
            <a:r>
              <a:rPr lang="ru-RU" sz="3400" b="1" i="1" dirty="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публицистика</a:t>
            </a:r>
          </a:p>
          <a:p>
            <a:r>
              <a:rPr lang="ru-RU" sz="3400" b="1" i="1" dirty="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p>
          <a:p>
            <a:r>
              <a:rPr lang="ru-RU" sz="3400" b="1" i="1" dirty="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p>
        </p:txBody>
      </p:sp>
      <p:cxnSp>
        <p:nvCxnSpPr>
          <p:cNvPr id="4" name="Прямая со стрелкой 3"/>
          <p:cNvCxnSpPr/>
          <p:nvPr/>
        </p:nvCxnSpPr>
        <p:spPr>
          <a:xfrm flipH="1">
            <a:off x="6520342" y="3306606"/>
            <a:ext cx="1665962" cy="57672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flipH="1">
            <a:off x="7565721" y="3594970"/>
            <a:ext cx="1302706" cy="70145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flipH="1">
            <a:off x="8711853" y="3594970"/>
            <a:ext cx="513566" cy="1127343"/>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H="1">
            <a:off x="5047989" y="1891430"/>
            <a:ext cx="1277655" cy="7640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8154444" y="1891430"/>
            <a:ext cx="1427967" cy="7640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537285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413359"/>
            <a:ext cx="8911687" cy="1365337"/>
          </a:xfrm>
        </p:spPr>
        <p:txBody>
          <a:bodyPr>
            <a:noAutofit/>
          </a:bodyPr>
          <a:lstStyle/>
          <a:p>
            <a:pPr algn="ctr"/>
            <a:r>
              <a:rPr lang="ru-RU" sz="4800" i="1" dirty="0" smtClean="0">
                <a:latin typeface="Times New Roman" panose="02020603050405020304" pitchFamily="18" charset="0"/>
                <a:cs typeface="Times New Roman" panose="02020603050405020304" pitchFamily="18" charset="0"/>
              </a:rPr>
              <a:t>Тыва дылды </a:t>
            </a:r>
            <a:r>
              <a:rPr lang="ru-RU" sz="4800" i="1" dirty="0" err="1" smtClean="0">
                <a:latin typeface="Times New Roman" panose="02020603050405020304" pitchFamily="18" charset="0"/>
                <a:cs typeface="Times New Roman" panose="02020603050405020304" pitchFamily="18" charset="0"/>
              </a:rPr>
              <a:t>ажыглап</a:t>
            </a:r>
            <a:r>
              <a:rPr lang="ru-RU" sz="4800" i="1" dirty="0" smtClean="0">
                <a:latin typeface="Times New Roman" panose="02020603050405020304" pitchFamily="18" charset="0"/>
                <a:cs typeface="Times New Roman" panose="02020603050405020304" pitchFamily="18" charset="0"/>
              </a:rPr>
              <a:t> </a:t>
            </a:r>
            <a:br>
              <a:rPr lang="ru-RU" sz="4800" i="1" dirty="0" smtClean="0">
                <a:latin typeface="Times New Roman" panose="02020603050405020304" pitchFamily="18" charset="0"/>
                <a:cs typeface="Times New Roman" panose="02020603050405020304" pitchFamily="18" charset="0"/>
              </a:rPr>
            </a:br>
            <a:r>
              <a:rPr lang="ru-RU" sz="4800" i="1" dirty="0" err="1" smtClean="0">
                <a:latin typeface="Times New Roman" panose="02020603050405020304" pitchFamily="18" charset="0"/>
                <a:cs typeface="Times New Roman" panose="02020603050405020304" pitchFamily="18" charset="0"/>
              </a:rPr>
              <a:t>турарының</a:t>
            </a:r>
            <a:r>
              <a:rPr lang="ru-RU" sz="4800" i="1" dirty="0" smtClean="0">
                <a:latin typeface="Times New Roman" panose="02020603050405020304" pitchFamily="18" charset="0"/>
                <a:cs typeface="Times New Roman" panose="02020603050405020304" pitchFamily="18" charset="0"/>
              </a:rPr>
              <a:t> </a:t>
            </a:r>
            <a:r>
              <a:rPr lang="ru-RU" sz="4800" i="1" dirty="0" err="1" smtClean="0">
                <a:latin typeface="Times New Roman" panose="02020603050405020304" pitchFamily="18" charset="0"/>
                <a:cs typeface="Times New Roman" panose="02020603050405020304" pitchFamily="18" charset="0"/>
              </a:rPr>
              <a:t>аайы</a:t>
            </a:r>
            <a:r>
              <a:rPr lang="ru-RU" sz="4800" i="1" dirty="0" smtClean="0">
                <a:latin typeface="Times New Roman" panose="02020603050405020304" pitchFamily="18" charset="0"/>
                <a:cs typeface="Times New Roman" panose="02020603050405020304" pitchFamily="18" charset="0"/>
              </a:rPr>
              <a:t>-биле</a:t>
            </a:r>
            <a:endParaRPr lang="ru-RU" sz="4800" i="1"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2075645" y="2104904"/>
            <a:ext cx="8915400" cy="3944636"/>
          </a:xfrm>
        </p:spPr>
        <p:txBody>
          <a:bodyPr>
            <a:normAutofit fontScale="70000" lnSpcReduction="20000"/>
          </a:bodyPr>
          <a:lstStyle/>
          <a:p>
            <a:pPr marL="0" indent="0">
              <a:buNone/>
            </a:pPr>
            <a:r>
              <a:rPr lang="ru-RU" dirty="0" smtClean="0"/>
              <a:t> </a:t>
            </a:r>
          </a:p>
          <a:p>
            <a:endParaRPr lang="ru-RU" dirty="0"/>
          </a:p>
          <a:p>
            <a:pPr marL="0" indent="0">
              <a:lnSpc>
                <a:spcPts val="4440"/>
              </a:lnSpc>
              <a:spcBef>
                <a:spcPts val="0"/>
              </a:spcBef>
              <a:buNone/>
            </a:pPr>
            <a:r>
              <a:rPr lang="ru-RU" sz="6400" b="1" dirty="0" err="1" smtClean="0">
                <a:latin typeface="Times New Roman" panose="02020603050405020304" pitchFamily="18" charset="0"/>
                <a:cs typeface="Times New Roman" panose="02020603050405020304" pitchFamily="18" charset="0"/>
              </a:rPr>
              <a:t>Чугаалажыр</a:t>
            </a:r>
            <a:r>
              <a:rPr lang="ru-RU" sz="6400" dirty="0" smtClean="0">
                <a:latin typeface="Times New Roman" panose="02020603050405020304" pitchFamily="18" charset="0"/>
                <a:cs typeface="Times New Roman" panose="02020603050405020304" pitchFamily="18" charset="0"/>
              </a:rPr>
              <a:t>                  </a:t>
            </a:r>
            <a:r>
              <a:rPr lang="ru-RU" sz="6400" dirty="0" smtClean="0">
                <a:latin typeface="Times New Roman" panose="02020603050405020304" pitchFamily="18" charset="0"/>
                <a:cs typeface="Times New Roman" panose="02020603050405020304" pitchFamily="18" charset="0"/>
              </a:rPr>
              <a:t>       </a:t>
            </a:r>
            <a:r>
              <a:rPr lang="ru-RU" sz="6400" b="1" dirty="0" smtClean="0">
                <a:latin typeface="Times New Roman" panose="02020603050405020304" pitchFamily="18" charset="0"/>
                <a:cs typeface="Times New Roman" panose="02020603050405020304" pitchFamily="18" charset="0"/>
              </a:rPr>
              <a:t>ном</a:t>
            </a:r>
          </a:p>
          <a:p>
            <a:pPr marL="0" indent="0">
              <a:lnSpc>
                <a:spcPts val="4440"/>
              </a:lnSpc>
              <a:spcBef>
                <a:spcPts val="0"/>
              </a:spcBef>
              <a:buNone/>
            </a:pPr>
            <a:r>
              <a:rPr lang="ru-RU" sz="6400" b="1" dirty="0" smtClean="0">
                <a:latin typeface="Times New Roman" panose="02020603050405020304" pitchFamily="18" charset="0"/>
                <a:cs typeface="Times New Roman" panose="02020603050405020304" pitchFamily="18" charset="0"/>
              </a:rPr>
              <a:t>         стиль                       </a:t>
            </a:r>
            <a:r>
              <a:rPr lang="ru-RU" sz="6400" b="1" dirty="0" smtClean="0">
                <a:latin typeface="Times New Roman" panose="02020603050405020304" pitchFamily="18" charset="0"/>
                <a:cs typeface="Times New Roman" panose="02020603050405020304" pitchFamily="18" charset="0"/>
              </a:rPr>
              <a:t>     стили</a:t>
            </a:r>
            <a:endParaRPr lang="ru-RU" dirty="0" smtClean="0"/>
          </a:p>
          <a:p>
            <a:pPr marL="0" indent="0">
              <a:buNone/>
            </a:pPr>
            <a:r>
              <a:rPr lang="ru-RU" sz="3400" b="1" i="1" dirty="0" smtClean="0">
                <a:latin typeface="Times New Roman" panose="02020603050405020304" pitchFamily="18" charset="0"/>
                <a:cs typeface="Times New Roman" panose="02020603050405020304" pitchFamily="18" charset="0"/>
              </a:rPr>
              <a:t>                                             </a:t>
            </a:r>
            <a:r>
              <a:rPr lang="ru-RU" sz="3400" b="1" i="1" dirty="0" err="1" smtClean="0">
                <a:latin typeface="Times New Roman" panose="02020603050405020304" pitchFamily="18" charset="0"/>
                <a:cs typeface="Times New Roman" panose="02020603050405020304" pitchFamily="18" charset="0"/>
              </a:rPr>
              <a:t>Эртем</a:t>
            </a:r>
            <a:r>
              <a:rPr lang="ru-RU" sz="3400" b="1" i="1" dirty="0" smtClean="0">
                <a:latin typeface="Times New Roman" panose="02020603050405020304" pitchFamily="18" charset="0"/>
                <a:cs typeface="Times New Roman" panose="02020603050405020304" pitchFamily="18" charset="0"/>
              </a:rPr>
              <a:t>                      </a:t>
            </a:r>
          </a:p>
          <a:p>
            <a:pPr>
              <a:buNone/>
            </a:pPr>
            <a:r>
              <a:rPr lang="ru-RU" sz="3400" b="1" i="1" dirty="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r>
              <a:rPr lang="ru-RU" sz="3400" b="1" i="1" dirty="0" err="1" smtClean="0">
                <a:latin typeface="Times New Roman" panose="02020603050405020304" pitchFamily="18" charset="0"/>
                <a:cs typeface="Times New Roman" panose="02020603050405020304" pitchFamily="18" charset="0"/>
              </a:rPr>
              <a:t>албан-херек</a:t>
            </a:r>
            <a:endParaRPr lang="ru-RU" sz="3400" b="1" i="1" dirty="0" smtClean="0">
              <a:latin typeface="Times New Roman" panose="02020603050405020304" pitchFamily="18" charset="0"/>
              <a:cs typeface="Times New Roman" panose="02020603050405020304" pitchFamily="18" charset="0"/>
            </a:endParaRPr>
          </a:p>
          <a:p>
            <a:pPr>
              <a:buNone/>
            </a:pPr>
            <a:r>
              <a:rPr lang="ru-RU" sz="3400" b="1" i="1" dirty="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публицистика</a:t>
            </a:r>
          </a:p>
          <a:p>
            <a:pPr>
              <a:buNone/>
            </a:pPr>
            <a:r>
              <a:rPr lang="ru-RU" sz="3400" b="1" i="1" dirty="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r>
              <a:rPr lang="ru-RU" sz="3400" b="1" i="1" dirty="0" err="1" smtClean="0">
                <a:latin typeface="Times New Roman" panose="02020603050405020304" pitchFamily="18" charset="0"/>
                <a:cs typeface="Times New Roman" panose="02020603050405020304" pitchFamily="18" charset="0"/>
              </a:rPr>
              <a:t>чечен</a:t>
            </a:r>
            <a:r>
              <a:rPr lang="ru-RU" sz="3400" b="1" i="1" dirty="0" smtClean="0">
                <a:latin typeface="Times New Roman" panose="02020603050405020304" pitchFamily="18" charset="0"/>
                <a:cs typeface="Times New Roman" panose="02020603050405020304" pitchFamily="18" charset="0"/>
              </a:rPr>
              <a:t> </a:t>
            </a:r>
            <a:r>
              <a:rPr lang="ru-RU" sz="3400" b="1" i="1" dirty="0" err="1" smtClean="0">
                <a:latin typeface="Times New Roman" panose="02020603050405020304" pitchFamily="18" charset="0"/>
                <a:cs typeface="Times New Roman" panose="02020603050405020304" pitchFamily="18" charset="0"/>
              </a:rPr>
              <a:t>чогаал</a:t>
            </a:r>
            <a:r>
              <a:rPr lang="ru-RU" sz="3400" b="1" i="1" dirty="0" smtClean="0">
                <a:latin typeface="Times New Roman" panose="02020603050405020304" pitchFamily="18" charset="0"/>
                <a:cs typeface="Times New Roman" panose="02020603050405020304" pitchFamily="18" charset="0"/>
              </a:rPr>
              <a:t>       </a:t>
            </a:r>
          </a:p>
          <a:p>
            <a:pPr>
              <a:buNone/>
            </a:pPr>
            <a:r>
              <a:rPr lang="ru-RU" sz="3400" b="1" i="1" dirty="0">
                <a:latin typeface="Times New Roman" panose="02020603050405020304" pitchFamily="18" charset="0"/>
                <a:cs typeface="Times New Roman" panose="02020603050405020304" pitchFamily="18" charset="0"/>
              </a:rPr>
              <a:t> </a:t>
            </a:r>
            <a:r>
              <a:rPr lang="ru-RU" sz="3400" b="1" i="1" dirty="0" smtClean="0">
                <a:latin typeface="Times New Roman" panose="02020603050405020304" pitchFamily="18" charset="0"/>
                <a:cs typeface="Times New Roman" panose="02020603050405020304" pitchFamily="18" charset="0"/>
              </a:rPr>
              <a:t>                                                                                    </a:t>
            </a:r>
          </a:p>
        </p:txBody>
      </p:sp>
      <p:cxnSp>
        <p:nvCxnSpPr>
          <p:cNvPr id="21" name="Прямая со стрелкой 20"/>
          <p:cNvCxnSpPr/>
          <p:nvPr/>
        </p:nvCxnSpPr>
        <p:spPr>
          <a:xfrm flipH="1">
            <a:off x="6388886" y="3050087"/>
            <a:ext cx="2455101" cy="88934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flipH="1">
            <a:off x="7775805" y="3594970"/>
            <a:ext cx="1377863" cy="688931"/>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flipH="1">
            <a:off x="8914856" y="3599003"/>
            <a:ext cx="477624" cy="1093162"/>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a:off x="9870510" y="3739019"/>
            <a:ext cx="586410" cy="140917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 name="Прямая со стрелкой 3"/>
          <p:cNvCxnSpPr/>
          <p:nvPr/>
        </p:nvCxnSpPr>
        <p:spPr>
          <a:xfrm flipH="1">
            <a:off x="4759890" y="1778696"/>
            <a:ext cx="1302707" cy="8517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a:off x="9056318" y="1941534"/>
            <a:ext cx="601249" cy="7139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85690311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732</TotalTime>
  <Words>473</Words>
  <Application>Microsoft Office PowerPoint</Application>
  <PresentationFormat>Произвольный</PresentationFormat>
  <Paragraphs>98</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Тема Office</vt:lpstr>
      <vt:lpstr>Тыва дылда  стильдер</vt:lpstr>
      <vt:lpstr>Функционалдыг стиль аргалары</vt:lpstr>
      <vt:lpstr>Тыва дылды ажыглап  турарының аайы-биле</vt:lpstr>
      <vt:lpstr>Тыва дылды ажыглап  турарының аайы-биле</vt:lpstr>
      <vt:lpstr>Тыва дылды ажыглап  турарының аайы-биле</vt:lpstr>
      <vt:lpstr>Тыва дылды ажыглап  турарының аайы-биле</vt:lpstr>
      <vt:lpstr>Тыва дылды ажыглап  турарының аайы-биле</vt:lpstr>
      <vt:lpstr>Тыва дылды ажыглап  турарының аайы-биле</vt:lpstr>
      <vt:lpstr>Тыва дылды ажыглап  турарының аайы-биле</vt:lpstr>
      <vt:lpstr>Чугаалажыр стиль Онзагай талалары:  </vt:lpstr>
      <vt:lpstr>Быжыглаашкын кичээл  Функционалдыг стилистика</vt:lpstr>
      <vt:lpstr>Кичээлдин сорулгалары:  1. Функционалдыг стильдерни катаптаар 2. Сөзүглелдиң стилин тодарадып өөренир 3. Стильдерни амыдыралга ажыглап билир кылдыр чаңчыгып алыр    </vt:lpstr>
      <vt:lpstr>      Хол үжүүн бижиириниң дүрүмнери: </vt:lpstr>
      <vt:lpstr>Сөзүглел №1.  Статья 5. Күрүне дылдары 1. Тыва Республиканыӊ Күрүне дылдары тыва болгаш орус дылдар болур. 2. Тыва Республика шупту нацияларныӊ дылдарын кадагалап арттырып алырынга болгаш ону шинчилээринге база ооӊ сайзыраарынга эптиг байдалдарны тургузарын хандырып турар.</vt:lpstr>
      <vt:lpstr>Сөзүглел №2.  Таптыг-ла 10 шак турда  Спасский хаалгазындан аскымнап турар ак аъдын мунупкан Ада-чур…уӊ дайыныныӊ маадыры маршал Г. К. Жуков үне халдып келди. Аӊаа уткуй шериг пар…ыныӊ командылакчызы маршал Рокоссовский база-ла ак аъ…ыг халдып бар чор. Көрбээним-даа көрүп  хөрек-чүрээм хөлзеп тур. Шүлүктүӊ одуруглары-даа төрү…үнүп кээп тур. Дайылдажып турган шериг кезектери фронтузунуӊ аайы-биле эр…ип тургулаан.      Баштайгы кезектер эртип турда, шинелиниӊ хөрээнде орде…ери чайыннаан даянгыыштыг улгады берген кижи сорук кирип алгыра каапты:    Бо-…ур, бо-…ур бистиӊ фронтувус   дей каапкаш  карактарыныӊ бүлдеӊнээн чажын чода чоруй уламчылады.  Бо Украинаныӊ №1 фронтузу-…ур, бистиӊ тывалар аӊаа тулчуп турган болдур ийин   диди. Ол бистиӊ депутат   Сергей Кочетов-…ур.</vt:lpstr>
      <vt:lpstr>Сөзүглел №3. Тыва улустуӊ хоочун уран культуразында көскү черни аас чогаалы (фольклор) ээлеп турар. Ол музыка, чурумалдыг каасталга, сиилбиг болгаш янзы-бүрү оюннар-биле кады үе-дүптен бээр чоннуӊ ортузунга нептереп, шылгараӊгай эстетиктиг рольду ойнап келген. Аас чогаалы болза кижи төрелгеттенниӊ угаан-бодал ажылыныӊ кайгамчыктыг чедиишкиннериниӊ бирээзи. Чогаадылганыӊ бо хевири эрте-бурунгу шагдан бээр делегейниӊ шупту улустарында бар. Ниитилелге кандыг-даачүве онза хереглел чокка тывылбас-даа, үр туруп-даа шыдавас. А фольклор баштайгы төрел бөлүк амыдыралындан бээр амга чедир хөгжүп, узун төөгүнү эрткен. Ол дыл ышкаш, кижиден кажан-даа адырлып көрбээн.</vt:lpstr>
      <vt:lpstr>Сөзүглел №4. Чер кырыныӊ 11 хире хуузу кылагар дош-биле шыптынган. Амгы үеде доштуӊ объемун 30000000 квадрат километр кылдыр санап турар. Ук объемче айсбергтер, Соӊгу полюстуӊ доштуг бөрттери, Антарктиданыӊ материк доштары база шыпшыктарныӊ доштуг бедиктери кирип турар.  Бир эвес черниӊ кырын доштуг объем-биле дески кылдыр шывар болза, ол чер кырын 60 сантиметр хире кылын кылдыр шыптар. Чер кырында эӊ-не кылын дош Антарктидада – 5000 метр хире. Бир эвес бүдүн чер кыры доштуӊ чайынналыры ышкаш болур болза, чер кырыныӊ ортумак температуразы 90 хире градус болур. </vt:lpstr>
      <vt:lpstr>1 сөзүглел албан-херек стилинге хамааржыр.  Онзагайы: Сөстери, сөс каттыжыышкыннары бодалды анаа-ла соок аян-биле дамчыдып турар, сагыш-сеткил, эмоция сиӊген утка чок, сөстерниӊ дорт уткалары ажыглаттынып турар.</vt:lpstr>
      <vt:lpstr>2 сөзүглел чечен чогаал стилинге хамааржыр. Онзагайы: Номчукчунуӊ угаан-медерелинден аӊгыда, ооӊ сагыш-сеткилинге дээр болгаш аӊаа чер-чурттунуӊ маадырларынга чоргаарал хөөнүн киирип турар, дорт чугааны ажыглааны, диригжидилгени ажыглаан.      Таптыг-ла 10 шак турда, Спасский хаалгазындан аскымнап турар ак аъдын мунупкан Ада-чурттуӊ дайыныныӊ маадыры маршал Г. К. Жуков үне халдып келди. Аӊаа уткуй шериг парадыныӊ командылакчызы маршал Рокоссовский база-ла ак аъттыг халдып бар чор. Көрбээним-даа көрүп, хөрек-чүрээм хөлзеп тур. Шүлүктүӊ одуруглары-даа төрүттүнүп кээп тур. Дайылдажып турган шериг кезектери фронтузунуӊ аайы-биле эрттип тургулаан.  - Баштайгы кезектер эртип турда, шинелиниӊ хөрээнде орденнери чайыннаан даянгыыштыг улгады берген кижи сорук кирип алгыра каапты:  - Бо-дур, бо-дур бистиӊ фронтувус! – дей каапкаш, карактарыныӊ бүлдеӊнээн чажын чода чоруй уламчылады. – Бо Украинаныӊ №1 фронтузу-дур, бистиӊ тывалар аӊаа тулчуп турган болдур ийин – диди. Ол бистиӊ депутат – Сергей Кочетов-тур.   төрүттүнүп кээп тур -  диригжидилге  </vt:lpstr>
      <vt:lpstr>ПУБЛИЦИСТИКА СТИЛИ Тыва улустуӊ хоочун уран культуразында көскү черни аас чогаалы (фольклор) ээлеп турар. Ол музыка, чурумалдыг каасталга, сиилбиг болгаш янзы-бүрү оюннар-биле кады үе-дүптен бээр чоннуӊ ортузунга нептереп, шылгараӊгай эстетиктиг рольду ойнап келген. Аас чогаалы болза кижи төрелгеттенниӊ угаан-бодал ажылыныӊ кайгамчыктыг чедиишкиннериниӊ бирээзи. Чогаадылганыӊ бо хевири эрте-бурунгу шагдан бээр делегейниӊ шупту улустарында бар. Ниитилелге кандыг-даа чүве онза хереглел чокка тывылбас-даа, үр туруп-даа шыдавас. А фольклор баштайгы төрел бөлүк амыдыралындан бээр амга чедир хөгжүп, узун төөгүнү эрткен. Ол дыл ышкаш, кижиден кажан-даа адырлып көрбээн.</vt:lpstr>
      <vt:lpstr>4 сөзүглел эртем стилинге хамааржыр. Онзагайы:  Болуушкуннар чаӊгыс угланыышкынныг, тодаргай илереттинген, тодаргай барымдааларга үндезилеттинери, медээ домаа колдап чоруур, эртем терминнери ажыглаттынган</vt:lpstr>
      <vt:lpstr>Эртем стили Онзагай талалары: </vt:lpstr>
      <vt:lpstr>Публицистика стили Онзагай талалары:</vt:lpstr>
      <vt:lpstr>      </vt:lpstr>
      <vt:lpstr>                           </vt:lpstr>
      <vt:lpstr>Төрээн чер-чуртунга, ооӊ культуразынга ынак болурунга кижи эӊ-не бичиизинден-не эгелеп кижизиттинген болур. А ол бодунуӊ өг-бүлезинге, чурттап турар оран-савазынга, төрээн школазынга ынаандан эгелээр. Оон ыӊай чүден эгелээрил дизе, төрээн чер-чуртунга ынак кижиниӊ бодунуӊ ышкаш төрээн черинге, бажыӊ-балгадынга, ылаӊгыя, төрээн дылынга ынак кижилерге хүндүткелден эгелээр.</vt:lpstr>
      <vt:lpstr>Рефлексия. - Оюн-кичээл силерге солун болду бе?                                                                                                     - Сорулгаларывыс чедип алдынган бе?                                                                                                  - Кандыг онаалгалар солун болду?    - Кайы онаалгаларга арай бергедээшкиннерге таваржыр-дыр силер?                                                            - Тыва дылдыӊ кайы кезектерин катаптаза чугула деп санап тур силер?</vt:lpstr>
      <vt:lpstr>Онаалганы шилип алыр</vt:lpstr>
      <vt:lpstr> Кичээнгейлиг ажылдаанынар дээш четтирдим!</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home</dc:creator>
  <cp:lastModifiedBy>tyva_school_96</cp:lastModifiedBy>
  <cp:revision>26</cp:revision>
  <dcterms:created xsi:type="dcterms:W3CDTF">2013-12-10T10:19:23Z</dcterms:created>
  <dcterms:modified xsi:type="dcterms:W3CDTF">2022-02-13T04:23:19Z</dcterms:modified>
</cp:coreProperties>
</file>