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7" r:id="rId3"/>
    <p:sldId id="265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4" r:id="rId17"/>
    <p:sldId id="286" r:id="rId18"/>
    <p:sldId id="288" r:id="rId19"/>
    <p:sldId id="290" r:id="rId20"/>
    <p:sldId id="291" r:id="rId21"/>
    <p:sldId id="315" r:id="rId22"/>
    <p:sldId id="293" r:id="rId23"/>
    <p:sldId id="298" r:id="rId24"/>
    <p:sldId id="306" r:id="rId25"/>
    <p:sldId id="308" r:id="rId26"/>
    <p:sldId id="312" r:id="rId27"/>
    <p:sldId id="31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  <a:srgbClr val="FFFF99"/>
    <a:srgbClr val="FF9900"/>
    <a:srgbClr val="FFFFFF"/>
    <a:srgbClr val="FFFFCC"/>
    <a:srgbClr val="CC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89182" autoAdjust="0"/>
  </p:normalViewPr>
  <p:slideViewPr>
    <p:cSldViewPr>
      <p:cViewPr>
        <p:scale>
          <a:sx n="80" d="100"/>
          <a:sy n="80" d="100"/>
        </p:scale>
        <p:origin x="-1450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/>
              <a:t>Образовательный портал "Мой университет" - www.moi-universitet.ru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18E0FF-D417-42B1-807D-0B365E7D87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6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62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/>
              <a:t>Образовательный портал "Мой университет" - www.moi-universitet.ru</a:t>
            </a: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D40BF-7072-448D-9100-4A6B1D97B5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189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Образовательный портал "Мой университет" - www.moi-universitet.ru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880B4-88B0-4F12-9656-FD0B2AE2415E}" type="slidenum">
              <a:rPr lang="ru-RU"/>
              <a:pPr/>
              <a:t>1</a:t>
            </a:fld>
            <a:endParaRPr lang="ru-RU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Образовательный портал "Мой университет" - www.moi-universitet.ru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D40BF-7072-448D-9100-4A6B1D97B55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4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52EC8-7A74-47D3-A275-793F1828E0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7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F2E9-B362-48F8-8D7D-91384A6928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7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4C46-F677-4F7D-B380-BE9422E53E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0DF9AC-6045-4D78-9F7A-CB5F7C1C4C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4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EF8DC1-4ECB-46D0-BF02-23D58C6684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9E137-0B74-4CF0-ABF4-005F74C178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7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720E87-04CA-4479-8477-DCF65D7493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7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03ED1D-5DAC-41E5-9922-DC29893F32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78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184298-BD0B-46CA-83B0-1F2EF26AD2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8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223C17-B88F-4747-8BB4-27C9EC7875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C4B34-487A-4B05-9674-6EF687F92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BF7E5-9FC1-4F31-9198-B9666A20B6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3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047F7-53D9-4475-B091-02E0C0E936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5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3B255-1D2D-4250-BA72-B5EC19A25A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0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C8D16-3F24-4938-9933-D22DFBDE8B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9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D20D2-7E60-4544-8243-6771790A92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AB44-08F8-4EAF-89A1-E04F3F55B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8CE18-9F01-4644-BF53-64E1DFAEB3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0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874B14-1545-403A-9660-B5622853C6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mirov.net/name/Christina_Orbakaite/Christina_Orbakaite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krugosvet.ru/articles/35/1003519/7385_001.gi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628775"/>
            <a:ext cx="8147050" cy="2376488"/>
          </a:xfrm>
        </p:spPr>
        <p:txBody>
          <a:bodyPr/>
          <a:lstStyle/>
          <a:p>
            <a:r>
              <a:rPr lang="ru-RU" sz="6600" b="1" i="1" dirty="0">
                <a:solidFill>
                  <a:schemeClr val="bg1"/>
                </a:solidFill>
                <a:latin typeface="Arial Rounded MT Bold" pitchFamily="34" charset="0"/>
              </a:rPr>
              <a:t>Звуковые волны.</a:t>
            </a:r>
            <a:br>
              <a:rPr lang="ru-RU" sz="6600" b="1" i="1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ru-RU" sz="6600" b="1" i="1" dirty="0">
                <a:solidFill>
                  <a:schemeClr val="bg1"/>
                </a:solidFill>
                <a:latin typeface="Arial Rounded MT Bold" pitchFamily="34" charset="0"/>
              </a:rPr>
              <a:t>Распространение звука. Скорость звука.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157788"/>
            <a:ext cx="8229600" cy="13668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rgbClr val="FFFF66"/>
                </a:solidFill>
              </a:rPr>
              <a:t>    </a:t>
            </a:r>
            <a:r>
              <a:rPr lang="ru-RU" sz="2400" b="1" dirty="0" smtClean="0">
                <a:solidFill>
                  <a:srgbClr val="FFFF66"/>
                </a:solidFill>
              </a:rPr>
              <a:t> </a:t>
            </a:r>
            <a:endParaRPr lang="ru-RU" sz="24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3586162"/>
          </a:xfrm>
        </p:spPr>
        <p:txBody>
          <a:bodyPr/>
          <a:lstStyle/>
          <a:p>
            <a:r>
              <a:rPr lang="ru-RU" sz="4000" b="1"/>
              <a:t>Людвиг ван Бетховен</a:t>
            </a:r>
            <a:r>
              <a:rPr lang="en-US" sz="4000" b="1"/>
              <a:t/>
            </a:r>
            <a:br>
              <a:rPr lang="en-US" sz="4000" b="1"/>
            </a:br>
            <a:r>
              <a:rPr lang="ru-RU" sz="4000" b="1"/>
              <a:t> (1770-1827) - немецкий композитор, дирижёр и пианист, один из трёх «венских классиков»</a:t>
            </a:r>
            <a:r>
              <a:rPr lang="ru-RU" sz="4000"/>
              <a:t> </a:t>
            </a:r>
            <a:br>
              <a:rPr lang="ru-RU" sz="4000"/>
            </a:br>
            <a:endParaRPr lang="ru-RU" sz="4000"/>
          </a:p>
        </p:txBody>
      </p:sp>
      <p:pic>
        <p:nvPicPr>
          <p:cNvPr id="101383" name="Picture 7" descr="4746d252eca8fc178979bb242df86b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3463"/>
            <a:ext cx="3011488" cy="3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/>
              <a:t>Проблема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     </a:t>
            </a:r>
            <a:r>
              <a:rPr lang="ru-RU" sz="4400" b="1"/>
              <a:t>Зачем человеку два уха?</a:t>
            </a:r>
            <a:endParaRPr lang="en-US" sz="4400" b="1"/>
          </a:p>
          <a:p>
            <a:pPr>
              <a:lnSpc>
                <a:spcPct val="80000"/>
              </a:lnSpc>
              <a:buFontTx/>
              <a:buNone/>
            </a:pPr>
            <a:endParaRPr lang="en-US" sz="4400" b="1"/>
          </a:p>
          <a:p>
            <a:pPr>
              <a:lnSpc>
                <a:spcPct val="80000"/>
              </a:lnSpc>
              <a:buFontTx/>
              <a:buNone/>
            </a:pPr>
            <a:endParaRPr lang="en-US" sz="4400"/>
          </a:p>
          <a:p>
            <a:pPr>
              <a:lnSpc>
                <a:spcPct val="80000"/>
              </a:lnSpc>
              <a:buFontTx/>
              <a:buNone/>
            </a:pPr>
            <a:endParaRPr lang="en-US" sz="4400"/>
          </a:p>
          <a:p>
            <a:pPr>
              <a:lnSpc>
                <a:spcPct val="80000"/>
              </a:lnSpc>
              <a:buFontTx/>
              <a:buNone/>
            </a:pPr>
            <a:r>
              <a:rPr lang="ru-RU" sz="4400"/>
              <a:t> </a:t>
            </a:r>
            <a:r>
              <a:rPr lang="en-US" sz="440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i="1"/>
              <a:t>   </a:t>
            </a:r>
            <a:r>
              <a:rPr lang="ru-RU" sz="2800" b="1" i="1"/>
              <a:t>Наличие у человека парного слухового органа даёт возможность устанавливать направление, в котором находится источник звука.</a:t>
            </a:r>
            <a:r>
              <a:rPr lang="ru-RU" sz="2800" b="1"/>
              <a:t> </a:t>
            </a:r>
          </a:p>
        </p:txBody>
      </p:sp>
      <p:pic>
        <p:nvPicPr>
          <p:cNvPr id="103429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65400"/>
            <a:ext cx="2087563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ОПЫТЫ</a:t>
            </a:r>
          </a:p>
        </p:txBody>
      </p:sp>
      <p:pic>
        <p:nvPicPr>
          <p:cNvPr id="105476" name="Picture 6" descr="tfl"/>
          <p:cNvPicPr>
            <a:picLocks noGrp="1" noChangeAspect="1" noChangeArrowheads="1" noCrop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360045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57200" y="3938588"/>
            <a:ext cx="8507413" cy="2187575"/>
          </a:xfrm>
        </p:spPr>
        <p:txBody>
          <a:bodyPr/>
          <a:lstStyle/>
          <a:p>
            <a:r>
              <a:rPr lang="ru-RU" sz="2800" b="1"/>
              <a:t>Как  распространяется звук?</a:t>
            </a:r>
          </a:p>
          <a:p>
            <a:r>
              <a:rPr lang="ru-RU" sz="2800" b="1"/>
              <a:t> Необходима ли среда для передачи звука?</a:t>
            </a:r>
          </a:p>
        </p:txBody>
      </p:sp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t="43504" r="23091" b="25851"/>
          <a:stretch>
            <a:fillRect/>
          </a:stretch>
        </p:blipFill>
        <p:spPr bwMode="auto">
          <a:xfrm>
            <a:off x="4859338" y="1773238"/>
            <a:ext cx="36734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</a:t>
            </a:r>
            <a:r>
              <a:rPr lang="ru-RU" b="1"/>
              <a:t>Роберт Бойль в 1660 г.</a:t>
            </a:r>
            <a:r>
              <a:rPr lang="ru-RU"/>
              <a:t> 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  </a:t>
            </a:r>
            <a:r>
              <a:rPr lang="ru-RU"/>
              <a:t>Проверил передается ли звук в вакууме на опыте . Он поместил будильник в стеклянный сосуд, а затем откачал воздух.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5" t="43457" r="36493" b="20555"/>
          <a:stretch>
            <a:fillRect/>
          </a:stretch>
        </p:blipFill>
        <p:spPr bwMode="auto">
          <a:xfrm>
            <a:off x="1258888" y="1412875"/>
            <a:ext cx="27352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 descr="kerseb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9275"/>
            <a:ext cx="2509838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Вывод: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i="1"/>
              <a:t> </a:t>
            </a:r>
            <a:r>
              <a:rPr lang="en-US" i="1"/>
              <a:t> </a:t>
            </a:r>
            <a:r>
              <a:rPr lang="ru-RU" sz="5400" b="1"/>
              <a:t>Для распространения </a:t>
            </a:r>
            <a:r>
              <a:rPr lang="en-US" sz="5400" b="1"/>
              <a:t> </a:t>
            </a:r>
            <a:r>
              <a:rPr lang="ru-RU" sz="5400" b="1"/>
              <a:t>звука нужна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Скорость звука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b="1"/>
              <a:t>  </a:t>
            </a:r>
            <a:r>
              <a:rPr lang="ru-RU" sz="3600" b="1"/>
              <a:t>Скорость звука в воздухе впервые была измерена в 1636 году французом М. Мерсенном.</a:t>
            </a:r>
          </a:p>
        </p:txBody>
      </p:sp>
      <p:pic>
        <p:nvPicPr>
          <p:cNvPr id="111620" name="Picture 4" descr="180px-MarinMerse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233521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/>
              <a:t>Вывод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 </a:t>
            </a:r>
            <a:r>
              <a:rPr lang="ru-RU" sz="3600" b="1"/>
              <a:t>-</a:t>
            </a:r>
            <a:r>
              <a:rPr lang="en-US" sz="3600" b="1"/>
              <a:t> </a:t>
            </a:r>
            <a:r>
              <a:rPr lang="ru-RU" sz="3600" b="1"/>
              <a:t>Скорость звука зависит от  вещества и его температуры.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/>
              <a:t> - </a:t>
            </a:r>
            <a:r>
              <a:rPr lang="en-US" sz="3600" b="1"/>
              <a:t>C </a:t>
            </a:r>
            <a:r>
              <a:rPr lang="ru-RU" sz="3600" b="1"/>
              <a:t>увеличением температуры она возрастает, а с уменьшением - убывает.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/>
              <a:t> - С увеличением плотности среды, скорость звука увеличивается.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/>
              <a:t>Задача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362950" cy="46085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latin typeface="Times New Roman" pitchFamily="18" charset="0"/>
              </a:rPr>
              <a:t>    Скорость звука в воде впервые была измерена в 1826 году на Женевском озере в Швейцарии Колладоном и Штурмом. На одной лодке поджигали порох и одновременно ударяли в колокол, опущенный в воду. Звук этого колокола с помощью специального рупора, так же опущенного в воду, улавливался на другой лодке, которая находилась на расстоянии 14 км от первой. Чему равна скорость звука в воде, если сигнал улавливался через 9,8с после вспышки пороха?    </a:t>
            </a:r>
          </a:p>
          <a:p>
            <a:endParaRPr lang="ru-RU" sz="280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2205038"/>
            <a:ext cx="8229600" cy="4281487"/>
          </a:xfrm>
        </p:spPr>
        <p:txBody>
          <a:bodyPr/>
          <a:lstStyle/>
          <a:p>
            <a:endParaRPr lang="ru-RU" sz="2800" b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6600" b="1">
                <a:latin typeface="Times New Roman" pitchFamily="18" charset="0"/>
              </a:rPr>
              <a:t>Ответ: 1428м/с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Проблема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4400"/>
              <a:t>Существует ли физический смысл в выражении: «Тише! Всю рыбу распугаешь!» ?</a:t>
            </a:r>
          </a:p>
        </p:txBody>
      </p:sp>
      <p:pic>
        <p:nvPicPr>
          <p:cNvPr id="125956" name="Picture 4" descr="751_club-fis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05263"/>
            <a:ext cx="2528887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 descr="fi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19812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Задача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b="1"/>
              <a:t>Вы услышали гром через 15 с после вспышки молнии. Как далеко от вас произошел разряд? </a:t>
            </a:r>
          </a:p>
        </p:txBody>
      </p:sp>
      <p:pic>
        <p:nvPicPr>
          <p:cNvPr id="128004" name="Picture 4" descr="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16338"/>
            <a:ext cx="208756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>
                <a:solidFill>
                  <a:schemeClr val="tx1"/>
                </a:solidFill>
              </a:rPr>
              <a:t>   Цель: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b="1"/>
              <a:t>1)</a:t>
            </a:r>
            <a:r>
              <a:rPr lang="en-US" b="1"/>
              <a:t> </a:t>
            </a:r>
            <a:r>
              <a:rPr lang="ru-RU" b="1"/>
              <a:t>изучение происхождения, свойств и значения звука; 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   </a:t>
            </a:r>
            <a:r>
              <a:rPr lang="ru-RU" b="1"/>
              <a:t>2)</a:t>
            </a:r>
            <a:r>
              <a:rPr lang="en-US" b="1"/>
              <a:t> </a:t>
            </a:r>
            <a:r>
              <a:rPr lang="ru-RU" b="1"/>
              <a:t>особенностей его распространения в различных средах; </a:t>
            </a:r>
            <a:endParaRPr lang="en-US" b="1"/>
          </a:p>
          <a:p>
            <a:pPr>
              <a:buFontTx/>
              <a:buNone/>
            </a:pPr>
            <a:r>
              <a:rPr lang="en-US" b="1"/>
              <a:t>   </a:t>
            </a:r>
            <a:r>
              <a:rPr lang="ru-RU" b="1"/>
              <a:t>3)</a:t>
            </a:r>
            <a:r>
              <a:rPr lang="en-US" b="1"/>
              <a:t> </a:t>
            </a:r>
            <a:r>
              <a:rPr lang="ru-RU" b="1"/>
              <a:t>восприятия звуков  человеком;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91512" cy="1152525"/>
          </a:xfrm>
        </p:spPr>
        <p:txBody>
          <a:bodyPr/>
          <a:lstStyle/>
          <a:p>
            <a:r>
              <a:rPr lang="ru-RU" sz="4000" b="1"/>
              <a:t>Основные свойства звука</a:t>
            </a:r>
            <a:r>
              <a:rPr lang="ru-RU" sz="4000" i="1"/>
              <a:t/>
            </a:r>
            <a:br>
              <a:rPr lang="ru-RU" sz="4000" i="1"/>
            </a:br>
            <a:endParaRPr lang="ru-RU" sz="4000" i="1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i="1"/>
              <a:t>   </a:t>
            </a:r>
            <a:r>
              <a:rPr lang="ru-RU" i="1"/>
              <a:t>1.Звук это продольная волна. </a:t>
            </a:r>
          </a:p>
          <a:p>
            <a:pPr>
              <a:buFontTx/>
              <a:buNone/>
            </a:pPr>
            <a:r>
              <a:rPr lang="en-US" i="1"/>
              <a:t>   </a:t>
            </a:r>
            <a:r>
              <a:rPr lang="ru-RU" i="1"/>
              <a:t>2.Распространяется звук в упругих средах (воздух, вода, различные металлы) </a:t>
            </a:r>
          </a:p>
          <a:p>
            <a:pPr>
              <a:buFontTx/>
              <a:buNone/>
            </a:pPr>
            <a:r>
              <a:rPr lang="en-US" i="1"/>
              <a:t>   </a:t>
            </a:r>
            <a:r>
              <a:rPr lang="ru-RU" i="1"/>
              <a:t>3.Звук имеет конечную скорость. </a:t>
            </a:r>
            <a:br>
              <a:rPr lang="ru-RU" i="1"/>
            </a:br>
            <a:r>
              <a:rPr lang="ru-RU" i="1"/>
              <a:t/>
            </a:r>
            <a:br>
              <a:rPr lang="ru-RU" i="1"/>
            </a:b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884" name="Group 116"/>
          <p:cNvGraphicFramePr>
            <a:graphicFrameLocks noGrp="1"/>
          </p:cNvGraphicFramePr>
          <p:nvPr>
            <p:ph idx="1"/>
          </p:nvPr>
        </p:nvGraphicFramePr>
        <p:xfrm>
          <a:off x="468313" y="260350"/>
          <a:ext cx="8229600" cy="6102096"/>
        </p:xfrm>
        <a:graphic>
          <a:graphicData uri="http://schemas.openxmlformats.org/drawingml/2006/table">
            <a:tbl>
              <a:tblPr/>
              <a:tblGrid>
                <a:gridCol w="2951162"/>
                <a:gridCol w="2535238"/>
                <a:gridCol w="27432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 акустического воздействия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Уровень звука, бД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Реакция организма на длительное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воздействие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Шум листвы, шепот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10-12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успокаивает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Средней силы звуки в квартире, классе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Гигиеническая норма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телевизор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Чувство раздражения, утомляемость, головная боль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поезд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Реактивный самолет, летящий на высоте 300 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Ослабление слуха, агрессивность, невроз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Сила звука в плеере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Звуковое «Опьянение»,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нарушение сна ,психики, длительное воздействие ведет к глухоте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Отбойный молоток, шум работающего трактора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Реактивный двигатель при взлете на расстоянии 25м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Боль, Звуковое «Опьянение»,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нарушение сна ,психики, длительное воздействие ведет к глухоте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Проблема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/>
              <a:t>  </a:t>
            </a:r>
            <a:r>
              <a:rPr lang="ru-RU" b="1"/>
              <a:t> </a:t>
            </a:r>
            <a:r>
              <a:rPr lang="ru-RU" sz="4000" b="1"/>
              <a:t>Выделите позитивные и негативные стороны музыкального произведения стиля: «транс», «металл», «техно», «панк». Гармонична ли эта музыка?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87350" y="188913"/>
            <a:ext cx="69850" cy="85725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138243" name="Picture 3" descr="sub_pic_237583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2359025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24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932363" y="188913"/>
            <a:ext cx="4038600" cy="626427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/>
              <a:t>  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/>
              <a:t>         </a:t>
            </a:r>
            <a:r>
              <a:rPr lang="ru-RU" sz="2800" b="1">
                <a:latin typeface="Tahoma" pitchFamily="34" charset="0"/>
              </a:rPr>
              <a:t>Высота голоса у человека зависит от длины и натяжения голосовых связок.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800" b="1">
                <a:latin typeface="Tahoma" pitchFamily="34" charset="0"/>
              </a:rPr>
              <a:t>    У мужчин длина голосовых связок 18 – 25 мм, у женщин – 15 – 20мм. Женский голос сопрано имеет диапазон длин волн 137 – 34 см, а мужской голос баритон – 342 – 86 см.</a:t>
            </a:r>
          </a:p>
        </p:txBody>
      </p:sp>
      <p:pic>
        <p:nvPicPr>
          <p:cNvPr id="138245" name="Picture 5" descr="Christina_Orbakaite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3573463"/>
            <a:ext cx="2574925" cy="3141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Эхо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3600" b="1"/>
              <a:t>Звук, отражённый от препятствия и возвратившийся к своему источнику, называется эхо. 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9" t="47597" r="40907" b="19173"/>
          <a:stretch>
            <a:fillRect/>
          </a:stretch>
        </p:blipFill>
        <p:spPr bwMode="auto">
          <a:xfrm>
            <a:off x="3348038" y="3789363"/>
            <a:ext cx="21605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Задача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</a:t>
            </a:r>
            <a:r>
              <a:rPr lang="ru-RU"/>
              <a:t> Эхо в районе горного озера Лох-Лайн (Ирландия) откликается на один звук до ста раз. Как бы вы это объяснили?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ru-RU" sz="4000" b="1"/>
              <a:t>Что заинтересовало вас сегодня на уроке более всего?</a:t>
            </a:r>
          </a:p>
          <a:p>
            <a:r>
              <a:rPr lang="ru-RU" sz="4000" b="1"/>
              <a:t>Пригодятся ли вам знания, полученные сегодня на уроке?</a:t>
            </a:r>
          </a:p>
          <a:p>
            <a:r>
              <a:rPr lang="ru-RU" sz="4000" b="1"/>
              <a:t>Где пригодятся знания, полученные сегодня на уроке?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/>
              <a:t>Домашняя работа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/>
              <a:t>    </a:t>
            </a:r>
            <a:r>
              <a:rPr lang="ru-RU" sz="2400" b="1" dirty="0"/>
              <a:t> </a:t>
            </a:r>
            <a:r>
              <a:rPr lang="ru-RU" sz="2800" b="1" dirty="0"/>
              <a:t>А.</a:t>
            </a:r>
            <a:r>
              <a:rPr lang="ru-RU" sz="2800" dirty="0"/>
              <a:t> </a:t>
            </a:r>
            <a:r>
              <a:rPr lang="ru-RU" sz="2800" dirty="0" smtClean="0"/>
              <a:t>§ </a:t>
            </a:r>
            <a:r>
              <a:rPr lang="ru-RU" sz="2800" smtClean="0"/>
              <a:t>32 прочитать,</a:t>
            </a:r>
            <a:r>
              <a:rPr lang="ru-RU" sz="2800" i="1" smtClean="0"/>
              <a:t>(</a:t>
            </a:r>
            <a:r>
              <a:rPr lang="ru-RU" sz="2800" i="1" smtClean="0"/>
              <a:t>упр.30).</a:t>
            </a:r>
            <a:r>
              <a:rPr lang="ru-RU" sz="2800" smtClean="0"/>
              <a:t> </a:t>
            </a: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   </a:t>
            </a:r>
            <a:r>
              <a:rPr lang="ru-RU" sz="2800" b="1" dirty="0"/>
              <a:t> Б</a:t>
            </a:r>
            <a:r>
              <a:rPr lang="ru-RU" sz="2800" dirty="0"/>
              <a:t>. Как бы вы измерили скорость звука в воде? В железе? В стекле? В земной коре?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800"/>
              <a:t>Приведите примеры колебательных движений.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Что является основным признаком колебательного движения?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Что такое период колебаний? Частота колебаний? Амплитуда колебаний?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Записать формулы физических величин  и указать их единицы измерения.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Что такое волна?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Что является источником волны?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Что такое упругая волна? Как распространяются волны в упругих средах?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В каких средах распространяются упругие волны?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8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8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8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8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8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8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8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8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090987"/>
          </a:xfrm>
        </p:spPr>
        <p:txBody>
          <a:bodyPr/>
          <a:lstStyle/>
          <a:p>
            <a:r>
              <a:rPr lang="ru-RU"/>
              <a:t> </a:t>
            </a:r>
            <a:r>
              <a:rPr lang="ru-RU" b="1"/>
              <a:t>ВСЕ ЗВУЧАЩЕЕ — ДРОЖИТ!!!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 </a:t>
            </a:r>
            <a:r>
              <a:rPr lang="ru-RU" b="1"/>
              <a:t>ВСЕ ДРОЖАЩЕЕ — ЗВУЧИТ!!!</a:t>
            </a:r>
            <a:r>
              <a:rPr lang="ru-RU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i="1">
                <a:solidFill>
                  <a:srgbClr val="FFFFFF"/>
                </a:solidFill>
              </a:rPr>
              <a:t>     </a:t>
            </a:r>
            <a:r>
              <a:rPr lang="ru-RU" sz="4400" b="1">
                <a:solidFill>
                  <a:srgbClr val="FFFFFF"/>
                </a:solidFill>
              </a:rPr>
              <a:t>Какое выражение верно?</a:t>
            </a:r>
            <a:br>
              <a:rPr lang="ru-RU" sz="4400" b="1">
                <a:solidFill>
                  <a:srgbClr val="FFFFFF"/>
                </a:solidFill>
              </a:rPr>
            </a:br>
            <a:r>
              <a:rPr lang="ru-RU" sz="2000" i="1">
                <a:solidFill>
                  <a:srgbClr val="FFFFFF"/>
                </a:solidFill>
              </a:rPr>
              <a:t/>
            </a:r>
            <a:br>
              <a:rPr lang="ru-RU" sz="2000" i="1">
                <a:solidFill>
                  <a:srgbClr val="FFFFFF"/>
                </a:solidFill>
              </a:rPr>
            </a:br>
            <a:endParaRPr lang="ru-RU" sz="2000" i="1">
              <a:solidFill>
                <a:srgbClr val="FFFFFF"/>
              </a:solidFill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5" t="41286" r="36252" b="33257"/>
          <a:stretch>
            <a:fillRect/>
          </a:stretch>
        </p:blipFill>
        <p:spPr bwMode="auto">
          <a:xfrm>
            <a:off x="250825" y="1341438"/>
            <a:ext cx="216058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5" t="41286" r="36252" b="33257"/>
          <a:stretch>
            <a:fillRect/>
          </a:stretch>
        </p:blipFill>
        <p:spPr bwMode="auto">
          <a:xfrm>
            <a:off x="6588125" y="1341438"/>
            <a:ext cx="20875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  <a:r>
              <a:rPr lang="en-US"/>
              <a:t> </a:t>
            </a:r>
            <a:r>
              <a:rPr lang="ru-RU" sz="4400" b="1">
                <a:solidFill>
                  <a:srgbClr val="006600"/>
                </a:solidFill>
              </a:rPr>
              <a:t>Источники звука</a:t>
            </a:r>
            <a:r>
              <a:rPr lang="ru-RU" sz="4400" b="1"/>
              <a:t> — физические тела, которые колеблются (дрожат, вибрируют)</a:t>
            </a:r>
            <a:endParaRPr lang="en-US" sz="4400" b="1"/>
          </a:p>
          <a:p>
            <a:pPr>
              <a:buFontTx/>
              <a:buNone/>
            </a:pPr>
            <a:r>
              <a:rPr lang="en-US"/>
              <a:t>   </a:t>
            </a:r>
            <a:endParaRPr lang="ru-RU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0" t="40846" r="11250" b="25812"/>
          <a:stretch>
            <a:fillRect/>
          </a:stretch>
        </p:blipFill>
        <p:spPr bwMode="auto">
          <a:xfrm>
            <a:off x="2268538" y="4508500"/>
            <a:ext cx="43926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Вибрирующее тело может быть</a:t>
            </a:r>
            <a:r>
              <a:rPr lang="en-US" sz="4000"/>
              <a:t/>
            </a:r>
            <a:br>
              <a:rPr lang="en-US" sz="4000"/>
            </a:br>
            <a:endParaRPr lang="ru-RU" sz="400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906963" cy="48577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- </a:t>
            </a:r>
            <a:r>
              <a:rPr lang="ru-RU" sz="2800" u="sng"/>
              <a:t>твердым</a:t>
            </a:r>
            <a:r>
              <a:rPr lang="ru-RU" sz="2800"/>
              <a:t> </a:t>
            </a:r>
            <a:r>
              <a:rPr lang="ru-RU" sz="2800" i="1"/>
              <a:t>(струна, земная кора)</a:t>
            </a:r>
            <a:endParaRPr lang="en-US" sz="2800" i="1"/>
          </a:p>
          <a:p>
            <a:pPr>
              <a:buFontTx/>
              <a:buNone/>
            </a:pPr>
            <a:endParaRPr lang="en-US" sz="2800" i="1"/>
          </a:p>
          <a:p>
            <a:pPr>
              <a:buFontTx/>
              <a:buNone/>
            </a:pPr>
            <a:r>
              <a:rPr lang="en-US" sz="2800"/>
              <a:t>  -</a:t>
            </a:r>
            <a:r>
              <a:rPr lang="ru-RU" sz="2800"/>
              <a:t> </a:t>
            </a:r>
            <a:r>
              <a:rPr lang="ru-RU" sz="2800" u="sng"/>
              <a:t>жидким </a:t>
            </a:r>
            <a:r>
              <a:rPr lang="ru-RU" sz="2800" i="1"/>
              <a:t>(капля, океанская волна)</a:t>
            </a:r>
            <a:endParaRPr lang="en-US" sz="2800" i="1"/>
          </a:p>
          <a:p>
            <a:pPr>
              <a:buFontTx/>
              <a:buNone/>
            </a:pPr>
            <a:r>
              <a:rPr lang="en-US" sz="2800"/>
              <a:t> </a:t>
            </a:r>
          </a:p>
          <a:p>
            <a:pPr>
              <a:buFontTx/>
              <a:buNone/>
            </a:pPr>
            <a:r>
              <a:rPr lang="en-US" sz="2800"/>
              <a:t>  - </a:t>
            </a:r>
            <a:r>
              <a:rPr lang="ru-RU" sz="2800" u="sng"/>
              <a:t>газообразным </a:t>
            </a:r>
            <a:endParaRPr lang="en-US" sz="2800" u="sng"/>
          </a:p>
          <a:p>
            <a:pPr>
              <a:buFontTx/>
              <a:buNone/>
            </a:pPr>
            <a:r>
              <a:rPr lang="en-US" sz="2800"/>
              <a:t>  </a:t>
            </a:r>
            <a:r>
              <a:rPr lang="ru-RU" sz="2800" i="1"/>
              <a:t>(струя воздуха в свистке, смерч</a:t>
            </a:r>
            <a:r>
              <a:rPr lang="ru-RU" sz="2800"/>
              <a:t>). </a:t>
            </a:r>
            <a:endParaRPr lang="en-US" sz="2800"/>
          </a:p>
          <a:p>
            <a:endParaRPr lang="ru-RU" sz="2800"/>
          </a:p>
        </p:txBody>
      </p:sp>
      <p:pic>
        <p:nvPicPr>
          <p:cNvPr id="92169" name="Picture 9" descr="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981075"/>
            <a:ext cx="1284287" cy="14398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0" name="Picture 10" descr="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512888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1" name="Picture 11" descr="Sea 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14414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2" name="Picture 12" descr="kapl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129540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5" name="Picture 15" descr="3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r="-76"/>
          <a:stretch>
            <a:fillRect/>
          </a:stretch>
        </p:blipFill>
        <p:spPr bwMode="auto">
          <a:xfrm>
            <a:off x="6011863" y="4437063"/>
            <a:ext cx="2089150" cy="16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</a:t>
            </a:r>
            <a:r>
              <a:rPr lang="ru-RU" sz="4400" b="1"/>
              <a:t>Звуковые волны</a:t>
            </a:r>
            <a:r>
              <a:rPr lang="ru-RU"/>
              <a:t> – </a:t>
            </a:r>
            <a:r>
              <a:rPr lang="ru-RU" sz="3600" i="1"/>
              <a:t>это упругие волны, способные вызывать слуховые ощущения </a:t>
            </a:r>
          </a:p>
        </p:txBody>
      </p:sp>
      <p:pic>
        <p:nvPicPr>
          <p:cNvPr id="96260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206692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BD2142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50403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6" descr="BD2142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37063"/>
            <a:ext cx="56880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   </a:t>
            </a:r>
            <a:r>
              <a:rPr lang="ru-RU" sz="2800" b="1"/>
              <a:t>У детей в возрасте от 2 до </a:t>
            </a:r>
            <a:endParaRPr lang="en-US" sz="2800" b="1"/>
          </a:p>
          <a:p>
            <a:pPr>
              <a:buFontTx/>
              <a:buNone/>
            </a:pPr>
            <a:r>
              <a:rPr lang="en-US" sz="2800" b="1"/>
              <a:t> </a:t>
            </a:r>
            <a:r>
              <a:rPr lang="ru-RU" sz="2800" b="1"/>
              <a:t> </a:t>
            </a:r>
            <a:r>
              <a:rPr lang="en-US" sz="2800" b="1"/>
              <a:t> </a:t>
            </a:r>
            <a:r>
              <a:rPr lang="ru-RU" sz="2800" b="1"/>
              <a:t>3 лет   предел слышимости </a:t>
            </a:r>
            <a:endParaRPr lang="en-US" sz="2800" b="1"/>
          </a:p>
          <a:p>
            <a:pPr>
              <a:buFontTx/>
              <a:buNone/>
            </a:pPr>
            <a:r>
              <a:rPr lang="en-US" sz="2800" b="1"/>
              <a:t>    </a:t>
            </a:r>
            <a:r>
              <a:rPr lang="ru-RU" sz="2800" b="1"/>
              <a:t>доходит  до 22 000 Гц</a:t>
            </a:r>
          </a:p>
          <a:p>
            <a:endParaRPr lang="en-US" sz="2800" b="1"/>
          </a:p>
          <a:p>
            <a:pPr>
              <a:buFontTx/>
              <a:buNone/>
            </a:pPr>
            <a:endParaRPr lang="en-US" sz="2400" b="1"/>
          </a:p>
          <a:p>
            <a:pPr>
              <a:buFontTx/>
              <a:buNone/>
            </a:pPr>
            <a:r>
              <a:rPr lang="en-US" sz="2400" b="1"/>
              <a:t>  </a:t>
            </a:r>
          </a:p>
          <a:p>
            <a:pPr>
              <a:buFontTx/>
              <a:buNone/>
            </a:pPr>
            <a:r>
              <a:rPr lang="en-US" sz="2400" b="1"/>
              <a:t>   </a:t>
            </a:r>
            <a:r>
              <a:rPr lang="ru-RU" sz="2400" b="1"/>
              <a:t> </a:t>
            </a:r>
            <a:r>
              <a:rPr lang="ru-RU" sz="2800" b="1"/>
              <a:t>У стариков он понижается                                                             до 10 000 Гц                                                                         (барабанная перепонка </a:t>
            </a:r>
          </a:p>
          <a:p>
            <a:pPr>
              <a:buFontTx/>
              <a:buNone/>
            </a:pPr>
            <a:r>
              <a:rPr lang="ru-RU" sz="2800" b="1"/>
              <a:t>   теряет </a:t>
            </a:r>
            <a:r>
              <a:rPr lang="en-US" sz="2800" b="1"/>
              <a:t> </a:t>
            </a:r>
            <a:r>
              <a:rPr lang="ru-RU" sz="2800" b="1"/>
              <a:t> упругость)</a:t>
            </a:r>
          </a:p>
        </p:txBody>
      </p:sp>
      <p:pic>
        <p:nvPicPr>
          <p:cNvPr id="97285" name="Picture 5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052513"/>
            <a:ext cx="1871662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1744662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Tahoma" pitchFamily="34" charset="0"/>
              </a:rPr>
              <a:t>Ухо – орган слуха человека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   </a:t>
            </a:r>
            <a:r>
              <a:rPr lang="ru-RU" sz="2800"/>
              <a:t>Звук улавливается ушной раковиной, вызывает вибрацию барабанной перепонки и затем через систему звуковых косточек передаётся воспринимающим клеткам. </a:t>
            </a:r>
          </a:p>
        </p:txBody>
      </p:sp>
      <p:pic>
        <p:nvPicPr>
          <p:cNvPr id="99334" name="Picture 6" descr="7385_00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557338"/>
            <a:ext cx="4619625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5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89240"/>
            <a:ext cx="3097212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 descr="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825" y="3501008"/>
            <a:ext cx="17716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1"/>
      <p:bldP spid="9933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813</Words>
  <Application>Microsoft Office PowerPoint</Application>
  <PresentationFormat>Экран (4:3)</PresentationFormat>
  <Paragraphs>119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Звуковые волны. Распространение звука. Скорость звука.</vt:lpstr>
      <vt:lpstr>   Цель:</vt:lpstr>
      <vt:lpstr>Презентация PowerPoint</vt:lpstr>
      <vt:lpstr> ВСЕ ЗВУЧАЩЕЕ — ДРОЖИТ!!!     ВСЕ ДРОЖАЩЕЕ — ЗВУЧИТ!!! </vt:lpstr>
      <vt:lpstr>Презентация PowerPoint</vt:lpstr>
      <vt:lpstr>Вибрирующее тело может быть </vt:lpstr>
      <vt:lpstr>Презентация PowerPoint</vt:lpstr>
      <vt:lpstr>Презентация PowerPoint</vt:lpstr>
      <vt:lpstr>Ухо – орган слуха человека</vt:lpstr>
      <vt:lpstr>Людвиг ван Бетховен  (1770-1827) - немецкий композитор, дирижёр и пианист, один из трёх «венских классиков»  </vt:lpstr>
      <vt:lpstr>Проблема</vt:lpstr>
      <vt:lpstr>ОПЫТЫ</vt:lpstr>
      <vt:lpstr>Презентация PowerPoint</vt:lpstr>
      <vt:lpstr>Вывод:</vt:lpstr>
      <vt:lpstr>Скорость звука</vt:lpstr>
      <vt:lpstr>Вывод</vt:lpstr>
      <vt:lpstr>Задача</vt:lpstr>
      <vt:lpstr>Проблема</vt:lpstr>
      <vt:lpstr>Задача</vt:lpstr>
      <vt:lpstr>Основные свойства звука </vt:lpstr>
      <vt:lpstr>Презентация PowerPoint</vt:lpstr>
      <vt:lpstr>Проблема</vt:lpstr>
      <vt:lpstr>Презентация PowerPoint</vt:lpstr>
      <vt:lpstr>Эхо</vt:lpstr>
      <vt:lpstr>Задача</vt:lpstr>
      <vt:lpstr>Презентация PowerPoint</vt:lpstr>
      <vt:lpstr>Домашняя работа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Звук. Распространение звука.</dc:title>
  <dc:creator>Customer</dc:creator>
  <cp:lastModifiedBy>LocalAdmin</cp:lastModifiedBy>
  <cp:revision>39</cp:revision>
  <dcterms:created xsi:type="dcterms:W3CDTF">2009-11-05T11:55:40Z</dcterms:created>
  <dcterms:modified xsi:type="dcterms:W3CDTF">2022-02-01T08:14:11Z</dcterms:modified>
</cp:coreProperties>
</file>