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4" r:id="rId4"/>
    <p:sldId id="262" r:id="rId5"/>
    <p:sldId id="267" r:id="rId6"/>
    <p:sldId id="256" r:id="rId7"/>
    <p:sldId id="269" r:id="rId8"/>
    <p:sldId id="257" r:id="rId9"/>
    <p:sldId id="258" r:id="rId10"/>
    <p:sldId id="259" r:id="rId11"/>
    <p:sldId id="260" r:id="rId12"/>
    <p:sldId id="270" r:id="rId13"/>
    <p:sldId id="26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2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9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25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9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1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3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6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3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04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B7FE-1CBF-4548-A39D-5853D129061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5025-B24C-4B26-A1E8-EEE81C083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8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/>
              <a:t>Повторение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сила притяжения?</a:t>
            </a:r>
          </a:p>
          <a:p>
            <a:r>
              <a:rPr lang="ru-RU" dirty="0" smtClean="0"/>
              <a:t>Как она зависит от массы тела?</a:t>
            </a:r>
          </a:p>
          <a:p>
            <a:r>
              <a:rPr lang="ru-RU" dirty="0" smtClean="0"/>
              <a:t>Зависит ли сила притяжения от расстояния между телами?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9933FF"/>
                </a:solidFill>
              </a:rPr>
              <a:t>Почему капли дождя падают вниз?</a:t>
            </a:r>
            <a:endParaRPr lang="ru-RU" b="1" dirty="0">
              <a:solidFill>
                <a:srgbClr val="99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332594" cy="488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3544345" y="5280695"/>
            <a:ext cx="2899863" cy="105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66FF"/>
                </a:solidFill>
              </a:rPr>
              <a:t>Примеры</a:t>
            </a:r>
            <a:endParaRPr lang="ru-RU" b="1" dirty="0">
              <a:solidFill>
                <a:srgbClr val="FF66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1340768"/>
            <a:ext cx="792088" cy="648072"/>
          </a:xfrm>
          <a:prstGeom prst="ellipse">
            <a:avLst/>
          </a:prstGeom>
          <a:solidFill>
            <a:srgbClr val="FF66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" name="Овал 4"/>
          <p:cNvSpPr/>
          <p:nvPr/>
        </p:nvSpPr>
        <p:spPr>
          <a:xfrm>
            <a:off x="539552" y="4365104"/>
            <a:ext cx="792088" cy="648072"/>
          </a:xfrm>
          <a:prstGeom prst="ellipse">
            <a:avLst/>
          </a:prstGeom>
          <a:solidFill>
            <a:srgbClr val="FF66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79712" y="2204864"/>
            <a:ext cx="11521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31840" y="2204864"/>
            <a:ext cx="1143744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51949" y="1513970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F</a:t>
            </a:r>
            <a:r>
              <a:rPr lang="en-US" sz="2800" b="1" baseline="-25000" dirty="0">
                <a:solidFill>
                  <a:prstClr val="black"/>
                </a:solidFill>
              </a:rPr>
              <a:t>1</a:t>
            </a:r>
            <a:r>
              <a:rPr lang="en-US" sz="2800" b="1" dirty="0">
                <a:solidFill>
                  <a:prstClr val="black"/>
                </a:solidFill>
              </a:rPr>
              <a:t> = 3 H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3645" y="2247345"/>
            <a:ext cx="138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F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2800" b="1" dirty="0">
                <a:solidFill>
                  <a:prstClr val="black"/>
                </a:solidFill>
              </a:rPr>
              <a:t> = 3 H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6819" y="224734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3" name="Овал 12"/>
          <p:cNvSpPr/>
          <p:nvPr/>
        </p:nvSpPr>
        <p:spPr>
          <a:xfrm>
            <a:off x="3131840" y="213285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691680" y="5301208"/>
            <a:ext cx="179120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66859" y="54452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4626" y="4689140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  <a:r>
              <a:rPr lang="ru-RU" sz="2800" b="1" dirty="0">
                <a:solidFill>
                  <a:prstClr val="black"/>
                </a:solidFill>
              </a:rPr>
              <a:t> Н</a:t>
            </a:r>
          </a:p>
        </p:txBody>
      </p:sp>
      <p:cxnSp>
        <p:nvCxnSpPr>
          <p:cNvPr id="18" name="Прямая со стрелкой 17"/>
          <p:cNvCxnSpPr>
            <a:stCxn id="19" idx="7"/>
          </p:cNvCxnSpPr>
          <p:nvPr/>
        </p:nvCxnSpPr>
        <p:spPr>
          <a:xfrm flipV="1">
            <a:off x="3544346" y="5265204"/>
            <a:ext cx="1453591" cy="10545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482883" y="526520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937" y="4427530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8</a:t>
            </a:r>
            <a:r>
              <a:rPr lang="ru-RU" sz="2800" b="1" dirty="0">
                <a:solidFill>
                  <a:prstClr val="black"/>
                </a:solidFill>
              </a:rPr>
              <a:t> 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09693" y="4841540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  <a:r>
              <a:rPr lang="ru-RU" sz="2800" b="1" dirty="0">
                <a:solidFill>
                  <a:prstClr val="black"/>
                </a:solidFill>
              </a:rPr>
              <a:t> Н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504668" y="5111606"/>
            <a:ext cx="2568807" cy="333618"/>
          </a:xfrm>
          <a:prstGeom prst="rightArrow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9693" y="558924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FF"/>
                </a:solidFill>
              </a:rPr>
              <a:t>R = 7</a:t>
            </a:r>
            <a:r>
              <a:rPr lang="ru-RU" sz="2800" b="1" dirty="0">
                <a:solidFill>
                  <a:srgbClr val="9933FF"/>
                </a:solidFill>
              </a:rPr>
              <a:t> 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97144" y="990750"/>
            <a:ext cx="48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Масштаб: 1 Н – 1 клетка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898668" y="5594196"/>
            <a:ext cx="396262" cy="0"/>
          </a:xfrm>
          <a:prstGeom prst="straightConnector1">
            <a:avLst/>
          </a:prstGeom>
          <a:ln w="381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46214" y="2348880"/>
            <a:ext cx="396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979712" y="1537521"/>
            <a:ext cx="396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0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66FF"/>
                </a:solidFill>
              </a:rPr>
              <a:t>Примеры</a:t>
            </a:r>
            <a:endParaRPr lang="ru-RU" b="1" dirty="0">
              <a:solidFill>
                <a:srgbClr val="FF66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9552" y="1340768"/>
            <a:ext cx="792088" cy="648072"/>
          </a:xfrm>
          <a:prstGeom prst="ellipse">
            <a:avLst/>
          </a:prstGeom>
          <a:solidFill>
            <a:srgbClr val="FF66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4365104"/>
            <a:ext cx="792088" cy="648072"/>
          </a:xfrm>
          <a:prstGeom prst="ellipse">
            <a:avLst/>
          </a:prstGeom>
          <a:solidFill>
            <a:srgbClr val="FF66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25" y="1352424"/>
            <a:ext cx="5182130" cy="345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347864" y="2060848"/>
            <a:ext cx="2088232" cy="0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339752" y="2060848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20310" y="20608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3311860" y="20248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425612" y="1465620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Н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22169" y="1403194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 Н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00165" y="3841884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Н</a:t>
            </a:r>
            <a:endParaRPr lang="ru-RU" sz="28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347864" y="1894039"/>
            <a:ext cx="1008112" cy="333618"/>
          </a:xfrm>
          <a:prstGeom prst="rightArrow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41197" y="3820373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 Н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11118" y="220486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33FF"/>
                </a:solidFill>
              </a:rPr>
              <a:t>R = </a:t>
            </a:r>
            <a:r>
              <a:rPr lang="ru-RU" sz="2800" b="1" dirty="0" smtClean="0">
                <a:solidFill>
                  <a:srgbClr val="9933FF"/>
                </a:solidFill>
              </a:rPr>
              <a:t>2 Н</a:t>
            </a:r>
            <a:endParaRPr lang="ru-RU" sz="2800" b="1" dirty="0">
              <a:solidFill>
                <a:srgbClr val="9933FF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835696" y="4437112"/>
            <a:ext cx="100811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27784" y="454556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0</a:t>
            </a:r>
            <a:endParaRPr lang="ru-RU" sz="28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843808" y="4423354"/>
            <a:ext cx="2592288" cy="13758"/>
          </a:xfrm>
          <a:prstGeom prst="straightConnector1">
            <a:avLst/>
          </a:prstGeom>
          <a:ln w="571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29001" y="3820373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r>
              <a:rPr lang="ru-RU" sz="2800" b="1" dirty="0" smtClean="0"/>
              <a:t> Н</a:t>
            </a:r>
            <a:endParaRPr lang="ru-RU" sz="28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852029" y="4430233"/>
            <a:ext cx="1035895" cy="13758"/>
          </a:xfrm>
          <a:prstGeom prst="straightConnector1">
            <a:avLst/>
          </a:prstGeom>
          <a:ln w="5715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2796425" y="44011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843808" y="4256545"/>
            <a:ext cx="2568807" cy="333618"/>
          </a:xfrm>
          <a:prstGeom prst="rightArrow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525154" y="480717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33FF"/>
                </a:solidFill>
              </a:rPr>
              <a:t>R = </a:t>
            </a:r>
            <a:r>
              <a:rPr lang="en-US" sz="2800" b="1" dirty="0">
                <a:solidFill>
                  <a:srgbClr val="9933FF"/>
                </a:solidFill>
              </a:rPr>
              <a:t>5</a:t>
            </a:r>
            <a:r>
              <a:rPr lang="ru-RU" sz="2800" b="1" dirty="0" smtClean="0">
                <a:solidFill>
                  <a:srgbClr val="9933FF"/>
                </a:solidFill>
              </a:rPr>
              <a:t> Н</a:t>
            </a:r>
            <a:endParaRPr lang="ru-RU" sz="2800" b="1" dirty="0">
              <a:solidFill>
                <a:srgbClr val="9933FF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4525" y="3140968"/>
            <a:ext cx="85689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8308" y="801843"/>
            <a:ext cx="48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Масштаб: 1 Н – 1 см</a:t>
            </a:r>
            <a:endParaRPr lang="ru-RU" sz="28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568961" y="4807177"/>
            <a:ext cx="396262" cy="0"/>
          </a:xfrm>
          <a:prstGeom prst="straightConnector1">
            <a:avLst/>
          </a:prstGeom>
          <a:ln w="381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595205" y="2268022"/>
            <a:ext cx="396262" cy="0"/>
          </a:xfrm>
          <a:prstGeom prst="straightConnector1">
            <a:avLst/>
          </a:prstGeom>
          <a:ln w="381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5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 ли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динамометров?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53923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02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Итак,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чём </a:t>
            </a:r>
            <a:r>
              <a:rPr lang="ru-RU" b="1" dirty="0" smtClean="0">
                <a:solidFill>
                  <a:srgbClr val="C00000"/>
                </a:solidFill>
              </a:rPr>
              <a:t>разница</a:t>
            </a:r>
            <a:r>
              <a:rPr lang="ru-RU" dirty="0" smtClean="0"/>
              <a:t> между </a:t>
            </a:r>
            <a:r>
              <a:rPr lang="ru-RU" b="1" dirty="0" smtClean="0">
                <a:solidFill>
                  <a:srgbClr val="9933FF"/>
                </a:solidFill>
              </a:rPr>
              <a:t>силой тяжести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FF66FF"/>
                </a:solidFill>
              </a:rPr>
              <a:t>весом тела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Какие </a:t>
            </a:r>
            <a:r>
              <a:rPr lang="ru-RU" b="1" dirty="0" smtClean="0">
                <a:solidFill>
                  <a:srgbClr val="C00000"/>
                </a:solidFill>
              </a:rPr>
              <a:t>характеристики</a:t>
            </a:r>
            <a:r>
              <a:rPr lang="ru-RU" dirty="0" smtClean="0"/>
              <a:t> имеет сила под название «вес тела»?</a:t>
            </a:r>
          </a:p>
          <a:p>
            <a:r>
              <a:rPr lang="ru-RU" dirty="0" smtClean="0"/>
              <a:t>Назовите </a:t>
            </a:r>
            <a:r>
              <a:rPr lang="ru-RU" b="1" dirty="0" smtClean="0">
                <a:solidFill>
                  <a:srgbClr val="9933FF"/>
                </a:solidFill>
              </a:rPr>
              <a:t>единицы измерения </a:t>
            </a:r>
            <a:r>
              <a:rPr lang="ru-RU" b="1" i="1" dirty="0" smtClean="0">
                <a:solidFill>
                  <a:srgbClr val="FF66FF"/>
                </a:solidFill>
              </a:rPr>
              <a:t>веса</a:t>
            </a:r>
            <a:r>
              <a:rPr lang="ru-RU" dirty="0" smtClean="0"/>
              <a:t> </a:t>
            </a:r>
            <a:r>
              <a:rPr lang="ru-RU" b="1" dirty="0" smtClean="0"/>
              <a:t>тела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</a:t>
            </a:r>
            <a:r>
              <a:rPr lang="ru-RU" b="1" dirty="0" smtClean="0">
                <a:solidFill>
                  <a:srgbClr val="FF66FF"/>
                </a:solidFill>
              </a:rPr>
              <a:t>сложить силы </a:t>
            </a:r>
            <a:r>
              <a:rPr lang="ru-RU" dirty="0" smtClean="0"/>
              <a:t>направленные </a:t>
            </a:r>
            <a:r>
              <a:rPr lang="ru-RU" b="1" dirty="0" smtClean="0">
                <a:solidFill>
                  <a:srgbClr val="9933FF"/>
                </a:solidFill>
              </a:rPr>
              <a:t>по одной прямой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8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54162"/>
          </a:xfrm>
          <a:solidFill>
            <a:srgbClr val="CC00FF"/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§ 31 прочитать;</a:t>
            </a:r>
          </a:p>
          <a:p>
            <a:pPr lvl="0"/>
            <a:r>
              <a:rPr lang="ru-RU" dirty="0" smtClean="0"/>
              <a:t>Устно ответить на вопросы;</a:t>
            </a:r>
          </a:p>
          <a:p>
            <a:pPr lvl="0"/>
            <a:r>
              <a:rPr lang="ru-RU" dirty="0" smtClean="0"/>
              <a:t>Упр. </a:t>
            </a:r>
            <a:r>
              <a:rPr lang="ru-RU" smtClean="0"/>
              <a:t>12</a:t>
            </a:r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5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/>
              <a:t>Повторение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сила упругости?</a:t>
            </a:r>
          </a:p>
          <a:p>
            <a:r>
              <a:rPr lang="ru-RU" dirty="0"/>
              <a:t>Куда она </a:t>
            </a:r>
            <a:r>
              <a:rPr lang="ru-RU" b="1" dirty="0">
                <a:solidFill>
                  <a:srgbClr val="9933FF"/>
                </a:solidFill>
              </a:rPr>
              <a:t>направлена</a:t>
            </a:r>
            <a:r>
              <a:rPr lang="ru-RU" dirty="0"/>
              <a:t>?</a:t>
            </a:r>
          </a:p>
          <a:p>
            <a:r>
              <a:rPr lang="ru-RU" dirty="0"/>
              <a:t>В чём измеряется?</a:t>
            </a:r>
          </a:p>
          <a:p>
            <a:r>
              <a:rPr lang="ru-RU" dirty="0"/>
              <a:t>Чем </a:t>
            </a:r>
            <a:r>
              <a:rPr lang="ru-RU" b="1" dirty="0">
                <a:solidFill>
                  <a:srgbClr val="FF66FF"/>
                </a:solidFill>
              </a:rPr>
              <a:t>характеризуется</a:t>
            </a:r>
            <a:r>
              <a:rPr lang="ru-RU" dirty="0"/>
              <a:t>?</a:t>
            </a:r>
          </a:p>
          <a:p>
            <a:endParaRPr lang="ru-RU" dirty="0"/>
          </a:p>
          <a:p>
            <a:r>
              <a:rPr lang="ru-RU" dirty="0"/>
              <a:t>Изобразите силу </a:t>
            </a:r>
            <a:r>
              <a:rPr lang="ru-RU" dirty="0" smtClean="0"/>
              <a:t>упругости…</a:t>
            </a:r>
          </a:p>
          <a:p>
            <a:endParaRPr lang="ru-RU" dirty="0"/>
          </a:p>
          <a:p>
            <a:r>
              <a:rPr lang="ru-RU" dirty="0" smtClean="0"/>
              <a:t>Запишите формулу нахождения силы упругости.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ru-RU" b="1" dirty="0" smtClean="0"/>
              <a:t>Повторение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вес тела?</a:t>
            </a:r>
          </a:p>
          <a:p>
            <a:r>
              <a:rPr lang="ru-RU" dirty="0"/>
              <a:t>Куда она </a:t>
            </a:r>
            <a:r>
              <a:rPr lang="ru-RU" b="1" dirty="0">
                <a:solidFill>
                  <a:srgbClr val="9933FF"/>
                </a:solidFill>
              </a:rPr>
              <a:t>направлена</a:t>
            </a:r>
            <a:r>
              <a:rPr lang="ru-RU" dirty="0"/>
              <a:t>?</a:t>
            </a:r>
          </a:p>
          <a:p>
            <a:r>
              <a:rPr lang="ru-RU" dirty="0"/>
              <a:t>В чём измеряется?</a:t>
            </a:r>
          </a:p>
          <a:p>
            <a:r>
              <a:rPr lang="ru-RU" dirty="0"/>
              <a:t>Чем </a:t>
            </a:r>
            <a:r>
              <a:rPr lang="ru-RU" b="1" dirty="0">
                <a:solidFill>
                  <a:srgbClr val="FF66FF"/>
                </a:solidFill>
              </a:rPr>
              <a:t>характеризуется</a:t>
            </a:r>
            <a:r>
              <a:rPr lang="ru-RU" dirty="0"/>
              <a:t>?</a:t>
            </a:r>
          </a:p>
          <a:p>
            <a:endParaRPr lang="ru-RU" dirty="0"/>
          </a:p>
          <a:p>
            <a:r>
              <a:rPr lang="ru-RU" dirty="0"/>
              <a:t>Изобразите </a:t>
            </a:r>
            <a:r>
              <a:rPr lang="ru-RU" dirty="0" smtClean="0"/>
              <a:t>вес тела …</a:t>
            </a:r>
          </a:p>
          <a:p>
            <a:r>
              <a:rPr lang="ru-RU" dirty="0" smtClean="0"/>
              <a:t>Запишите формулу нахождения веса тела.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</a:t>
            </a:r>
            <a:r>
              <a:rPr lang="ru-RU" b="1" dirty="0" smtClean="0">
                <a:solidFill>
                  <a:srgbClr val="FFFF00"/>
                </a:solidFill>
              </a:rPr>
              <a:t>силы</a:t>
            </a:r>
            <a:r>
              <a:rPr lang="ru-RU" b="1" dirty="0" smtClean="0"/>
              <a:t> изображены на рисунках?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01274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653136"/>
            <a:ext cx="818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F</a:t>
            </a:r>
            <a:r>
              <a:rPr lang="ru-RU" sz="3200" b="1" baseline="-25000" dirty="0" smtClean="0">
                <a:solidFill>
                  <a:srgbClr val="CC00FF"/>
                </a:solidFill>
              </a:rPr>
              <a:t>тяж</a:t>
            </a:r>
            <a:endParaRPr lang="ru-RU" b="1" dirty="0">
              <a:solidFill>
                <a:srgbClr val="CC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095420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27784" y="4095420"/>
            <a:ext cx="396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46398" y="4680195"/>
            <a:ext cx="396262" cy="0"/>
          </a:xfrm>
          <a:prstGeom prst="straightConnector1">
            <a:avLst/>
          </a:prstGeom>
          <a:ln w="381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4427984" y="2125483"/>
            <a:ext cx="4114800" cy="27876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Определите вес автомашины, если её масса равна 1,4 тонны.</a:t>
            </a:r>
          </a:p>
        </p:txBody>
      </p:sp>
    </p:spTree>
    <p:extLst>
      <p:ext uri="{BB962C8B-B14F-4D97-AF65-F5344CB8AC3E}">
        <p14:creationId xmlns:p14="http://schemas.microsoft.com/office/powerpoint/2010/main" val="27025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3600" b="1" dirty="0"/>
              <a:t>Сформулируйте тему урока, разгадав ребус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0793"/>
            <a:ext cx="55340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2086937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66FF"/>
                </a:solidFill>
              </a:rPr>
              <a:t>двух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58" y="3140968"/>
            <a:ext cx="35337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421106"/>
            <a:ext cx="41263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66FF"/>
                </a:solidFill>
              </a:rPr>
              <a:t>направленных по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28" y="4941168"/>
            <a:ext cx="48196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47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16835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FF"/>
                </a:solidFill>
              </a:rPr>
              <a:t>Сложение</a:t>
            </a:r>
            <a:r>
              <a:rPr lang="ru-RU" dirty="0" smtClean="0"/>
              <a:t> </a:t>
            </a:r>
            <a:r>
              <a:rPr lang="ru-RU" b="1" dirty="0"/>
              <a:t>двух</a:t>
            </a:r>
            <a:r>
              <a:rPr lang="ru-RU" dirty="0"/>
              <a:t> сил, направленных по </a:t>
            </a:r>
            <a:r>
              <a:rPr lang="ru-RU" b="1" dirty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одной прямой</a:t>
            </a:r>
            <a:r>
              <a:rPr lang="ru-RU" dirty="0"/>
              <a:t>. </a:t>
            </a:r>
            <a:r>
              <a:rPr lang="ru-RU" b="1" dirty="0">
                <a:solidFill>
                  <a:srgbClr val="CC00FF"/>
                </a:solidFill>
              </a:rPr>
              <a:t>Равнодействующая</a:t>
            </a:r>
            <a:r>
              <a:rPr lang="ru-RU" dirty="0"/>
              <a:t> </a:t>
            </a:r>
            <a:r>
              <a:rPr lang="ru-RU" b="1" dirty="0"/>
              <a:t>сил</a:t>
            </a:r>
            <a:r>
              <a:rPr lang="ru-RU" dirty="0"/>
              <a:t> (§31)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5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5715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Вычислите силу, с которой люди действуют на тележку.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5530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94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FF"/>
                </a:solidFill>
              </a:rPr>
              <a:t>Сложение сил</a:t>
            </a:r>
            <a:endParaRPr lang="ru-RU" b="1" dirty="0">
              <a:solidFill>
                <a:srgbClr val="99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132856"/>
            <a:ext cx="4042792" cy="37730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= 1 H; F</a:t>
            </a:r>
            <a:r>
              <a:rPr lang="ru-RU" baseline="-25000" dirty="0" smtClean="0"/>
              <a:t>2</a:t>
            </a:r>
            <a:r>
              <a:rPr lang="en-US" dirty="0" smtClean="0"/>
              <a:t> = </a:t>
            </a:r>
            <a:r>
              <a:rPr lang="ru-RU" dirty="0" smtClean="0"/>
              <a:t>2</a:t>
            </a:r>
            <a:r>
              <a:rPr lang="en-US" dirty="0" smtClean="0"/>
              <a:t> H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ru-RU" dirty="0" smtClean="0"/>
              <a:t> - ?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ru-RU" dirty="0" smtClean="0"/>
              <a:t> = 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+</a:t>
            </a:r>
            <a:r>
              <a:rPr lang="en-US" dirty="0" smtClean="0"/>
              <a:t> F</a:t>
            </a:r>
            <a:r>
              <a:rPr lang="ru-RU" baseline="-25000" dirty="0" smtClean="0"/>
              <a:t>2</a:t>
            </a:r>
            <a:r>
              <a:rPr lang="en-US" dirty="0" smtClean="0"/>
              <a:t> = 1 H</a:t>
            </a:r>
            <a:r>
              <a:rPr lang="ru-RU" dirty="0" smtClean="0"/>
              <a:t> + 2</a:t>
            </a:r>
            <a:r>
              <a:rPr lang="en-US" dirty="0" smtClean="0"/>
              <a:t> H</a:t>
            </a:r>
            <a:r>
              <a:rPr lang="ru-RU" dirty="0" smtClean="0"/>
              <a:t> = = 3 Н (так как силы направлены в одну сторону и по одной прямой)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9552" y="1340768"/>
            <a:ext cx="792088" cy="648072"/>
          </a:xfrm>
          <a:prstGeom prst="ellipse">
            <a:avLst/>
          </a:prstGeom>
          <a:solidFill>
            <a:srgbClr val="FF66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8004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77401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15616" y="3007498"/>
            <a:ext cx="132417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3045" y="2282492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2 Н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15616" y="3007498"/>
            <a:ext cx="662086" cy="0"/>
          </a:xfrm>
          <a:prstGeom prst="straightConnector1">
            <a:avLst/>
          </a:prstGeom>
          <a:ln w="57150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6848" y="3054279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FF"/>
                </a:solidFill>
              </a:rPr>
              <a:t>1</a:t>
            </a:r>
            <a:r>
              <a:rPr lang="ru-RU" sz="2800" b="1" dirty="0">
                <a:solidFill>
                  <a:srgbClr val="9933FF"/>
                </a:solidFill>
              </a:rPr>
              <a:t> Н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099388" y="2840689"/>
            <a:ext cx="1888435" cy="333618"/>
          </a:xfrm>
          <a:prstGeom prst="rightArrow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9010" y="332984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FF"/>
                </a:solidFill>
              </a:rPr>
              <a:t>R = 3</a:t>
            </a:r>
            <a:r>
              <a:rPr lang="ru-RU" sz="2800" b="1" dirty="0">
                <a:solidFill>
                  <a:srgbClr val="FF66FF"/>
                </a:solidFill>
              </a:rPr>
              <a:t> Н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282667" y="3356992"/>
            <a:ext cx="417125" cy="0"/>
          </a:xfrm>
          <a:prstGeom prst="straightConnector1">
            <a:avLst/>
          </a:prstGeom>
          <a:ln w="3810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092756" y="2882741"/>
            <a:ext cx="45719" cy="213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7144" y="1204010"/>
            <a:ext cx="48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Масштаб: 1 Н – 1 </a:t>
            </a:r>
            <a:r>
              <a:rPr lang="ru-RU" sz="2800" b="1" dirty="0" smtClean="0">
                <a:solidFill>
                  <a:prstClr val="black"/>
                </a:solidFill>
              </a:rPr>
              <a:t>см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2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4657"/>
            <a:ext cx="38004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FF"/>
                </a:solidFill>
              </a:rPr>
              <a:t>Сложение сил</a:t>
            </a:r>
            <a:endParaRPr lang="ru-RU" b="1" dirty="0">
              <a:solidFill>
                <a:srgbClr val="99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95725"/>
            <a:ext cx="4042792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ru-RU" dirty="0" smtClean="0"/>
              <a:t>2</a:t>
            </a:r>
            <a:r>
              <a:rPr lang="en-US" dirty="0" smtClean="0"/>
              <a:t> H; F</a:t>
            </a:r>
            <a:r>
              <a:rPr lang="ru-RU" baseline="-25000" dirty="0" smtClean="0"/>
              <a:t>2</a:t>
            </a:r>
            <a:r>
              <a:rPr lang="en-US" dirty="0" smtClean="0"/>
              <a:t> = </a:t>
            </a:r>
            <a:r>
              <a:rPr lang="ru-RU" dirty="0" smtClean="0"/>
              <a:t>5</a:t>
            </a:r>
            <a:r>
              <a:rPr lang="en-US" dirty="0" smtClean="0"/>
              <a:t> H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ru-RU" dirty="0" smtClean="0"/>
              <a:t> - ?</a:t>
            </a:r>
          </a:p>
          <a:p>
            <a:pPr marL="0" indent="0">
              <a:buNone/>
            </a:pPr>
            <a:r>
              <a:rPr lang="en-US" dirty="0" smtClean="0"/>
              <a:t>R</a:t>
            </a:r>
            <a:r>
              <a:rPr lang="ru-RU" dirty="0" smtClean="0"/>
              <a:t> = </a:t>
            </a:r>
            <a:r>
              <a:rPr lang="en-US" dirty="0" smtClean="0"/>
              <a:t>F</a:t>
            </a:r>
            <a:r>
              <a:rPr lang="ru-RU" baseline="-25000" dirty="0" smtClean="0"/>
              <a:t>2</a:t>
            </a:r>
            <a:r>
              <a:rPr lang="ru-RU" dirty="0" smtClean="0"/>
              <a:t> -</a:t>
            </a:r>
            <a:r>
              <a:rPr lang="en-US" dirty="0" smtClean="0"/>
              <a:t> F</a:t>
            </a:r>
            <a:r>
              <a:rPr lang="en-US" baseline="-25000" dirty="0" smtClean="0"/>
              <a:t>1</a:t>
            </a:r>
            <a:r>
              <a:rPr lang="ru-RU" baseline="-25000" dirty="0" smtClean="0"/>
              <a:t> </a:t>
            </a:r>
            <a:r>
              <a:rPr lang="en-US" dirty="0" smtClean="0"/>
              <a:t>= </a:t>
            </a:r>
            <a:r>
              <a:rPr lang="ru-RU" dirty="0" smtClean="0"/>
              <a:t>5</a:t>
            </a:r>
            <a:r>
              <a:rPr lang="en-US" dirty="0" smtClean="0"/>
              <a:t> H</a:t>
            </a:r>
            <a:r>
              <a:rPr lang="ru-RU" dirty="0" smtClean="0"/>
              <a:t> - 2</a:t>
            </a:r>
            <a:r>
              <a:rPr lang="en-US" dirty="0" smtClean="0"/>
              <a:t> H</a:t>
            </a:r>
            <a:r>
              <a:rPr lang="ru-RU" dirty="0" smtClean="0"/>
              <a:t> = = 3 Н (так как силы направлены в противоположные стороны, но по одной прямой)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9552" y="1340768"/>
            <a:ext cx="792088" cy="648072"/>
          </a:xfrm>
          <a:prstGeom prst="ellipse">
            <a:avLst/>
          </a:prstGeom>
          <a:solidFill>
            <a:srgbClr val="FF66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5495" y="3140968"/>
            <a:ext cx="157517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5292" y="326789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018" y="2488247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  <a:r>
              <a:rPr lang="ru-RU" sz="2800" b="1" dirty="0">
                <a:solidFill>
                  <a:prstClr val="black"/>
                </a:solidFill>
              </a:rPr>
              <a:t> Н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10673" y="3140968"/>
            <a:ext cx="717111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26697" y="2482988"/>
            <a:ext cx="73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  <a:r>
              <a:rPr lang="ru-RU" sz="2800" b="1" dirty="0">
                <a:solidFill>
                  <a:prstClr val="black"/>
                </a:solidFill>
              </a:rPr>
              <a:t> Н</a:t>
            </a:r>
          </a:p>
        </p:txBody>
      </p:sp>
      <p:sp>
        <p:nvSpPr>
          <p:cNvPr id="23" name="Овал 22"/>
          <p:cNvSpPr/>
          <p:nvPr/>
        </p:nvSpPr>
        <p:spPr>
          <a:xfrm>
            <a:off x="1919333" y="3127515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5022" y="376073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FF"/>
                </a:solidFill>
              </a:rPr>
              <a:t>R = 3</a:t>
            </a:r>
            <a:r>
              <a:rPr lang="ru-RU" sz="2800" b="1" dirty="0">
                <a:solidFill>
                  <a:srgbClr val="9933FF"/>
                </a:solidFill>
              </a:rPr>
              <a:t> Н</a:t>
            </a:r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1017380" y="3030106"/>
            <a:ext cx="959528" cy="293732"/>
          </a:xfrm>
          <a:prstGeom prst="rightArrow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995022" y="3805758"/>
            <a:ext cx="421208" cy="0"/>
          </a:xfrm>
          <a:prstGeom prst="straightConnector1">
            <a:avLst/>
          </a:prstGeom>
          <a:ln w="38100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5124"/>
          <p:cNvSpPr txBox="1"/>
          <p:nvPr/>
        </p:nvSpPr>
        <p:spPr>
          <a:xfrm>
            <a:off x="1497144" y="1204010"/>
            <a:ext cx="480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Масштаб: 1 Н – 1 клетка</a:t>
            </a:r>
          </a:p>
        </p:txBody>
      </p:sp>
    </p:spTree>
    <p:extLst>
      <p:ext uri="{BB962C8B-B14F-4D97-AF65-F5344CB8AC3E}">
        <p14:creationId xmlns:p14="http://schemas.microsoft.com/office/powerpoint/2010/main" val="36285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376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Повторение</vt:lpstr>
      <vt:lpstr>Повторение</vt:lpstr>
      <vt:lpstr>Повторение</vt:lpstr>
      <vt:lpstr>Какие силы изображены на рисунках?</vt:lpstr>
      <vt:lpstr>Сформулируйте тему урока, разгадав ребус.</vt:lpstr>
      <vt:lpstr>Сложение двух сил, направленных по одной прямой. Равнодействующая сил (§31)</vt:lpstr>
      <vt:lpstr>Вычислите силу, с которой люди действуют на тележку.</vt:lpstr>
      <vt:lpstr>Сложение сил</vt:lpstr>
      <vt:lpstr>Сложение сил</vt:lpstr>
      <vt:lpstr>Примеры</vt:lpstr>
      <vt:lpstr>Примеры</vt:lpstr>
      <vt:lpstr>Правильны ли показания динамометров?</vt:lpstr>
      <vt:lpstr>Итак,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28 сложение сил и решение задач</dc:title>
  <dc:creator>home</dc:creator>
  <cp:lastModifiedBy>LocalAdmin</cp:lastModifiedBy>
  <cp:revision>26</cp:revision>
  <dcterms:created xsi:type="dcterms:W3CDTF">2019-12-11T14:56:17Z</dcterms:created>
  <dcterms:modified xsi:type="dcterms:W3CDTF">2022-02-01T07:46:53Z</dcterms:modified>
</cp:coreProperties>
</file>