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8" r:id="rId2"/>
    <p:sldId id="260" r:id="rId3"/>
    <p:sldId id="262" r:id="rId4"/>
    <p:sldId id="263" r:id="rId5"/>
    <p:sldId id="264" r:id="rId6"/>
    <p:sldId id="267" r:id="rId7"/>
    <p:sldId id="314" r:id="rId8"/>
    <p:sldId id="317" r:id="rId9"/>
    <p:sldId id="276" r:id="rId10"/>
    <p:sldId id="279" r:id="rId11"/>
    <p:sldId id="283" r:id="rId12"/>
    <p:sldId id="312" r:id="rId13"/>
    <p:sldId id="318" r:id="rId14"/>
    <p:sldId id="306" r:id="rId15"/>
    <p:sldId id="319" r:id="rId16"/>
    <p:sldId id="315" r:id="rId17"/>
    <p:sldId id="316" r:id="rId18"/>
    <p:sldId id="285" r:id="rId19"/>
    <p:sldId id="289" r:id="rId20"/>
    <p:sldId id="290" r:id="rId21"/>
    <p:sldId id="291" r:id="rId22"/>
    <p:sldId id="298" r:id="rId23"/>
    <p:sldId id="300" r:id="rId24"/>
    <p:sldId id="301" r:id="rId25"/>
    <p:sldId id="302" r:id="rId26"/>
    <p:sldId id="303" r:id="rId27"/>
    <p:sldId id="304" r:id="rId28"/>
    <p:sldId id="305" r:id="rId29"/>
    <p:sldId id="307" r:id="rId30"/>
    <p:sldId id="309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444" autoAdjust="0"/>
  </p:normalViewPr>
  <p:slideViewPr>
    <p:cSldViewPr>
      <p:cViewPr>
        <p:scale>
          <a:sx n="83" d="100"/>
          <a:sy n="83" d="100"/>
        </p:scale>
        <p:origin x="-1363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34A3-F7A2-4DE5-BB6E-45A807377939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9A50F-4840-4EDA-94DB-722BFEDD2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D6B818-CA31-409D-A110-A99D9284D9CF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9CEFC5-F4A2-461C-A37D-37E196FD5448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B8F549-C5C6-42A0-AB39-3202B656FE4A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7CC42D-20B6-4D8F-BEA5-A54417DB5403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2078E8-7893-4D52-956D-B9D49E7C9D55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635047-422A-45C1-A229-3D0C9D2BFC73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286E6B-BBE7-4C48-8C52-172DD0D66E90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2534A-1778-448C-A78E-7F33C48F7000}" type="slidenum">
              <a:rPr lang="ru-RU"/>
              <a:pPr/>
              <a:t>29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C2C02E-4C58-40F4-85DD-F50DFFF89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920" y="1600009"/>
            <a:ext cx="4044960" cy="4530716"/>
          </a:xfrm>
        </p:spPr>
        <p:txBody>
          <a:bodyPr lIns="82945" tIns="41473" rIns="82945" bIns="41473"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1121" y="1600009"/>
            <a:ext cx="4046400" cy="4530716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06D6AF56-2116-4355-B909-50943E6AF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920" y="1600009"/>
            <a:ext cx="4044960" cy="4530716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1121" y="1600009"/>
            <a:ext cx="4046400" cy="4530716"/>
          </a:xfrm>
        </p:spPr>
        <p:txBody>
          <a:bodyPr lIns="82945" tIns="41473" rIns="82945" bIns="41473"/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DB85B33F-975A-4F08-A20E-9CE47363B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 lIns="82945" tIns="41473" rIns="82945" bIns="4147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920" y="1600009"/>
            <a:ext cx="4044960" cy="4530716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1121" y="1600009"/>
            <a:ext cx="4046400" cy="4530716"/>
          </a:xfrm>
        </p:spPr>
        <p:txBody>
          <a:bodyPr lIns="82945" tIns="41473" rIns="82945" bIns="4147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D93C7CC9-CEC6-4EEA-8E86-599E0B1EF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6C25FB-169E-4038-8A64-5F5673FBF805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10D314-FC39-46D0-8DD5-7560F54A7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34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&#1052;&#1086;&#1080;%20&#1076;&#1086;&#1082;&#1091;&#1084;&#1077;&#1085;&#1090;&#1099;/&#1047;&#1072;&#1075;&#1088;&#1091;&#1079;&#1082;&#1080;/p09a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28670"/>
            <a:ext cx="7772400" cy="337345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dirty="0" smtClean="0">
                <a:latin typeface="Arial Black" pitchFamily="34" charset="0"/>
              </a:rPr>
              <a:t>Электризация тел при соприкосновении. Взаимодействие заряженных тел. </a:t>
            </a:r>
            <a:r>
              <a:rPr lang="en-US" sz="4000" b="1" i="1" dirty="0" smtClean="0">
                <a:latin typeface="Arial Black" pitchFamily="34" charset="0"/>
              </a:rPr>
              <a:t/>
            </a:r>
            <a:br>
              <a:rPr lang="en-US" sz="4000" b="1" i="1" dirty="0" smtClean="0">
                <a:latin typeface="Arial Black" pitchFamily="34" charset="0"/>
              </a:rPr>
            </a:br>
            <a:r>
              <a:rPr lang="ru-RU" sz="4000" b="1" i="1" dirty="0" smtClean="0">
                <a:latin typeface="Arial Black" pitchFamily="34" charset="0"/>
              </a:rPr>
              <a:t>Два рода зарядов</a:t>
            </a:r>
            <a:r>
              <a:rPr lang="ru-RU" sz="4800" b="1" i="1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46" y="4581525"/>
            <a:ext cx="6072229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8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515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9A009A"/>
                </a:solidFill>
                <a:latin typeface="Arial Black" pitchFamily="34" charset="0"/>
              </a:rPr>
              <a:t>Тела, имеющие электрические заряды одного знака, взаимно отталкиваются, а тела имеющие заряды противоположного знака, взаимно притягиваются.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50825" y="3141663"/>
            <a:ext cx="3581400" cy="3113087"/>
            <a:chOff x="662" y="1757"/>
            <a:chExt cx="2256" cy="1961"/>
          </a:xfrm>
        </p:grpSpPr>
        <p:sp>
          <p:nvSpPr>
            <p:cNvPr id="11316" name="Line 35"/>
            <p:cNvSpPr>
              <a:spLocks noChangeShapeType="1"/>
            </p:cNvSpPr>
            <p:nvPr/>
          </p:nvSpPr>
          <p:spPr bwMode="auto">
            <a:xfrm>
              <a:off x="2381" y="2614"/>
              <a:ext cx="0" cy="99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17" name="Line 34"/>
            <p:cNvSpPr>
              <a:spLocks noChangeShapeType="1"/>
            </p:cNvSpPr>
            <p:nvPr/>
          </p:nvSpPr>
          <p:spPr bwMode="auto">
            <a:xfrm>
              <a:off x="1419" y="2614"/>
              <a:ext cx="0" cy="99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066" y="2115"/>
              <a:ext cx="772" cy="928"/>
              <a:chOff x="1066" y="2115"/>
              <a:chExt cx="772" cy="928"/>
            </a:xfrm>
          </p:grpSpPr>
          <p:sp>
            <p:nvSpPr>
              <p:cNvPr id="11352" name="Arc 4"/>
              <p:cNvSpPr>
                <a:spLocks/>
              </p:cNvSpPr>
              <p:nvPr/>
            </p:nvSpPr>
            <p:spPr bwMode="auto">
              <a:xfrm>
                <a:off x="1111" y="220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3" name="Arc 5"/>
              <p:cNvSpPr>
                <a:spLocks/>
              </p:cNvSpPr>
              <p:nvPr/>
            </p:nvSpPr>
            <p:spPr bwMode="auto">
              <a:xfrm rot="1563880">
                <a:off x="1202" y="2160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4" name="Arc 6"/>
              <p:cNvSpPr>
                <a:spLocks/>
              </p:cNvSpPr>
              <p:nvPr/>
            </p:nvSpPr>
            <p:spPr bwMode="auto">
              <a:xfrm rot="3573083">
                <a:off x="1349" y="219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5" name="Arc 7"/>
              <p:cNvSpPr>
                <a:spLocks/>
              </p:cNvSpPr>
              <p:nvPr/>
            </p:nvSpPr>
            <p:spPr bwMode="auto">
              <a:xfrm rot="5587469">
                <a:off x="1429" y="229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6" name="Arc 8"/>
              <p:cNvSpPr>
                <a:spLocks/>
              </p:cNvSpPr>
              <p:nvPr/>
            </p:nvSpPr>
            <p:spPr bwMode="auto">
              <a:xfrm rot="1301873">
                <a:off x="1293" y="2634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7" name="Arc 9"/>
              <p:cNvSpPr>
                <a:spLocks/>
              </p:cNvSpPr>
              <p:nvPr/>
            </p:nvSpPr>
            <p:spPr bwMode="auto">
              <a:xfrm rot="4309794">
                <a:off x="1112" y="2613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8" name="Arc 10"/>
              <p:cNvSpPr>
                <a:spLocks/>
              </p:cNvSpPr>
              <p:nvPr/>
            </p:nvSpPr>
            <p:spPr bwMode="auto">
              <a:xfrm rot="4773432">
                <a:off x="1429" y="220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9" name="Arc 11"/>
              <p:cNvSpPr>
                <a:spLocks/>
              </p:cNvSpPr>
              <p:nvPr/>
            </p:nvSpPr>
            <p:spPr bwMode="auto">
              <a:xfrm rot="6870392">
                <a:off x="1475" y="2341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0" name="Arc 12"/>
              <p:cNvSpPr>
                <a:spLocks/>
              </p:cNvSpPr>
              <p:nvPr/>
            </p:nvSpPr>
            <p:spPr bwMode="auto">
              <a:xfrm>
                <a:off x="1429" y="2614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1" name="Arc 13"/>
              <p:cNvSpPr>
                <a:spLocks/>
              </p:cNvSpPr>
              <p:nvPr/>
            </p:nvSpPr>
            <p:spPr bwMode="auto">
              <a:xfrm rot="3187807">
                <a:off x="1207" y="2609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2" name="Arc 14"/>
              <p:cNvSpPr>
                <a:spLocks/>
              </p:cNvSpPr>
              <p:nvPr/>
            </p:nvSpPr>
            <p:spPr bwMode="auto">
              <a:xfrm rot="809744">
                <a:off x="1156" y="2160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3" name="Arc 15"/>
              <p:cNvSpPr>
                <a:spLocks/>
              </p:cNvSpPr>
              <p:nvPr/>
            </p:nvSpPr>
            <p:spPr bwMode="auto">
              <a:xfrm rot="1713951">
                <a:off x="1247" y="211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4" name="Arc 16"/>
              <p:cNvSpPr>
                <a:spLocks/>
              </p:cNvSpPr>
              <p:nvPr/>
            </p:nvSpPr>
            <p:spPr bwMode="auto">
              <a:xfrm rot="3415759">
                <a:off x="1293" y="2159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5" name="Arc 17"/>
              <p:cNvSpPr>
                <a:spLocks/>
              </p:cNvSpPr>
              <p:nvPr/>
            </p:nvSpPr>
            <p:spPr bwMode="auto">
              <a:xfrm rot="488994">
                <a:off x="1371" y="2616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flipH="1">
              <a:off x="1927" y="2115"/>
              <a:ext cx="772" cy="928"/>
              <a:chOff x="1066" y="2115"/>
              <a:chExt cx="772" cy="928"/>
            </a:xfrm>
          </p:grpSpPr>
          <p:sp>
            <p:nvSpPr>
              <p:cNvPr id="11338" name="Arc 20"/>
              <p:cNvSpPr>
                <a:spLocks/>
              </p:cNvSpPr>
              <p:nvPr/>
            </p:nvSpPr>
            <p:spPr bwMode="auto">
              <a:xfrm>
                <a:off x="1111" y="220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9" name="Arc 21"/>
              <p:cNvSpPr>
                <a:spLocks/>
              </p:cNvSpPr>
              <p:nvPr/>
            </p:nvSpPr>
            <p:spPr bwMode="auto">
              <a:xfrm rot="1563880">
                <a:off x="1202" y="2160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0" name="Arc 22"/>
              <p:cNvSpPr>
                <a:spLocks/>
              </p:cNvSpPr>
              <p:nvPr/>
            </p:nvSpPr>
            <p:spPr bwMode="auto">
              <a:xfrm rot="3573083">
                <a:off x="1349" y="219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1" name="Arc 23"/>
              <p:cNvSpPr>
                <a:spLocks/>
              </p:cNvSpPr>
              <p:nvPr/>
            </p:nvSpPr>
            <p:spPr bwMode="auto">
              <a:xfrm rot="5587469">
                <a:off x="1429" y="229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2" name="Arc 24"/>
              <p:cNvSpPr>
                <a:spLocks/>
              </p:cNvSpPr>
              <p:nvPr/>
            </p:nvSpPr>
            <p:spPr bwMode="auto">
              <a:xfrm rot="1301873">
                <a:off x="1293" y="2634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3" name="Arc 25"/>
              <p:cNvSpPr>
                <a:spLocks/>
              </p:cNvSpPr>
              <p:nvPr/>
            </p:nvSpPr>
            <p:spPr bwMode="auto">
              <a:xfrm rot="4309794">
                <a:off x="1112" y="2613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4" name="Arc 26"/>
              <p:cNvSpPr>
                <a:spLocks/>
              </p:cNvSpPr>
              <p:nvPr/>
            </p:nvSpPr>
            <p:spPr bwMode="auto">
              <a:xfrm rot="4773432">
                <a:off x="1429" y="220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5" name="Arc 27"/>
              <p:cNvSpPr>
                <a:spLocks/>
              </p:cNvSpPr>
              <p:nvPr/>
            </p:nvSpPr>
            <p:spPr bwMode="auto">
              <a:xfrm rot="6870392">
                <a:off x="1475" y="2341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6" name="Arc 28"/>
              <p:cNvSpPr>
                <a:spLocks/>
              </p:cNvSpPr>
              <p:nvPr/>
            </p:nvSpPr>
            <p:spPr bwMode="auto">
              <a:xfrm>
                <a:off x="1429" y="2614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7" name="Arc 29"/>
              <p:cNvSpPr>
                <a:spLocks/>
              </p:cNvSpPr>
              <p:nvPr/>
            </p:nvSpPr>
            <p:spPr bwMode="auto">
              <a:xfrm rot="3187807">
                <a:off x="1207" y="2609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8" name="Arc 30"/>
              <p:cNvSpPr>
                <a:spLocks/>
              </p:cNvSpPr>
              <p:nvPr/>
            </p:nvSpPr>
            <p:spPr bwMode="auto">
              <a:xfrm rot="809744">
                <a:off x="1156" y="2160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49" name="Arc 31"/>
              <p:cNvSpPr>
                <a:spLocks/>
              </p:cNvSpPr>
              <p:nvPr/>
            </p:nvSpPr>
            <p:spPr bwMode="auto">
              <a:xfrm rot="1713951">
                <a:off x="1247" y="211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0" name="Arc 32"/>
              <p:cNvSpPr>
                <a:spLocks/>
              </p:cNvSpPr>
              <p:nvPr/>
            </p:nvSpPr>
            <p:spPr bwMode="auto">
              <a:xfrm rot="3415759">
                <a:off x="1293" y="2159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51" name="Arc 33"/>
              <p:cNvSpPr>
                <a:spLocks/>
              </p:cNvSpPr>
              <p:nvPr/>
            </p:nvSpPr>
            <p:spPr bwMode="auto">
              <a:xfrm rot="488994">
                <a:off x="1371" y="2616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904" y="3612"/>
              <a:ext cx="953" cy="91"/>
              <a:chOff x="3651" y="3984"/>
              <a:chExt cx="953" cy="91"/>
            </a:xfrm>
          </p:grpSpPr>
          <p:sp>
            <p:nvSpPr>
              <p:cNvPr id="11333" name="Line 36"/>
              <p:cNvSpPr>
                <a:spLocks noChangeShapeType="1"/>
              </p:cNvSpPr>
              <p:nvPr/>
            </p:nvSpPr>
            <p:spPr bwMode="auto">
              <a:xfrm>
                <a:off x="3651" y="4065"/>
                <a:ext cx="953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4" name="Line 37"/>
              <p:cNvSpPr>
                <a:spLocks noChangeShapeType="1"/>
              </p:cNvSpPr>
              <p:nvPr/>
            </p:nvSpPr>
            <p:spPr bwMode="auto">
              <a:xfrm>
                <a:off x="3832" y="4020"/>
                <a:ext cx="590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5" name="Line 38"/>
              <p:cNvSpPr>
                <a:spLocks noChangeShapeType="1"/>
              </p:cNvSpPr>
              <p:nvPr/>
            </p:nvSpPr>
            <p:spPr bwMode="auto">
              <a:xfrm flipV="1">
                <a:off x="3736" y="3984"/>
                <a:ext cx="137" cy="9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6" name="Line 39"/>
              <p:cNvSpPr>
                <a:spLocks noChangeShapeType="1"/>
              </p:cNvSpPr>
              <p:nvPr/>
            </p:nvSpPr>
            <p:spPr bwMode="auto">
              <a:xfrm flipH="1" flipV="1">
                <a:off x="4387" y="3984"/>
                <a:ext cx="137" cy="9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7" name="Line 40"/>
              <p:cNvSpPr>
                <a:spLocks noChangeShapeType="1"/>
              </p:cNvSpPr>
              <p:nvPr/>
            </p:nvSpPr>
            <p:spPr bwMode="auto">
              <a:xfrm>
                <a:off x="3878" y="398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1907" y="3627"/>
              <a:ext cx="953" cy="91"/>
              <a:chOff x="3651" y="3984"/>
              <a:chExt cx="953" cy="91"/>
            </a:xfrm>
          </p:grpSpPr>
          <p:sp>
            <p:nvSpPr>
              <p:cNvPr id="11328" name="Line 43"/>
              <p:cNvSpPr>
                <a:spLocks noChangeShapeType="1"/>
              </p:cNvSpPr>
              <p:nvPr/>
            </p:nvSpPr>
            <p:spPr bwMode="auto">
              <a:xfrm>
                <a:off x="3651" y="4065"/>
                <a:ext cx="953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9" name="Line 44"/>
              <p:cNvSpPr>
                <a:spLocks noChangeShapeType="1"/>
              </p:cNvSpPr>
              <p:nvPr/>
            </p:nvSpPr>
            <p:spPr bwMode="auto">
              <a:xfrm>
                <a:off x="3832" y="4020"/>
                <a:ext cx="590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0" name="Line 45"/>
              <p:cNvSpPr>
                <a:spLocks noChangeShapeType="1"/>
              </p:cNvSpPr>
              <p:nvPr/>
            </p:nvSpPr>
            <p:spPr bwMode="auto">
              <a:xfrm flipV="1">
                <a:off x="3736" y="3984"/>
                <a:ext cx="137" cy="9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1" name="Line 46"/>
              <p:cNvSpPr>
                <a:spLocks noChangeShapeType="1"/>
              </p:cNvSpPr>
              <p:nvPr/>
            </p:nvSpPr>
            <p:spPr bwMode="auto">
              <a:xfrm flipH="1" flipV="1">
                <a:off x="4387" y="3984"/>
                <a:ext cx="137" cy="9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2" name="Line 47"/>
              <p:cNvSpPr>
                <a:spLocks noChangeShapeType="1"/>
              </p:cNvSpPr>
              <p:nvPr/>
            </p:nvSpPr>
            <p:spPr bwMode="auto">
              <a:xfrm>
                <a:off x="3878" y="398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22" name="Freeform 48"/>
            <p:cNvSpPr>
              <a:spLocks/>
            </p:cNvSpPr>
            <p:nvPr/>
          </p:nvSpPr>
          <p:spPr bwMode="auto">
            <a:xfrm>
              <a:off x="662" y="1834"/>
              <a:ext cx="1028" cy="796"/>
            </a:xfrm>
            <a:custGeom>
              <a:avLst/>
              <a:gdLst>
                <a:gd name="T0" fmla="*/ 692 w 1028"/>
                <a:gd name="T1" fmla="*/ 796 h 796"/>
                <a:gd name="T2" fmla="*/ 250 w 1028"/>
                <a:gd name="T3" fmla="*/ 787 h 796"/>
                <a:gd name="T4" fmla="*/ 135 w 1028"/>
                <a:gd name="T5" fmla="*/ 720 h 796"/>
                <a:gd name="T6" fmla="*/ 39 w 1028"/>
                <a:gd name="T7" fmla="*/ 604 h 796"/>
                <a:gd name="T8" fmla="*/ 10 w 1028"/>
                <a:gd name="T9" fmla="*/ 518 h 796"/>
                <a:gd name="T10" fmla="*/ 0 w 1028"/>
                <a:gd name="T11" fmla="*/ 489 h 796"/>
                <a:gd name="T12" fmla="*/ 39 w 1028"/>
                <a:gd name="T13" fmla="*/ 297 h 796"/>
                <a:gd name="T14" fmla="*/ 212 w 1028"/>
                <a:gd name="T15" fmla="*/ 115 h 796"/>
                <a:gd name="T16" fmla="*/ 884 w 1028"/>
                <a:gd name="T17" fmla="*/ 105 h 796"/>
                <a:gd name="T18" fmla="*/ 970 w 1028"/>
                <a:gd name="T19" fmla="*/ 67 h 796"/>
                <a:gd name="T20" fmla="*/ 1028 w 1028"/>
                <a:gd name="T21" fmla="*/ 0 h 7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8"/>
                <a:gd name="T34" fmla="*/ 0 h 796"/>
                <a:gd name="T35" fmla="*/ 1028 w 1028"/>
                <a:gd name="T36" fmla="*/ 796 h 7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8" h="796">
                  <a:moveTo>
                    <a:pt x="692" y="796"/>
                  </a:moveTo>
                  <a:cubicBezTo>
                    <a:pt x="545" y="793"/>
                    <a:pt x="397" y="793"/>
                    <a:pt x="250" y="787"/>
                  </a:cubicBezTo>
                  <a:cubicBezTo>
                    <a:pt x="203" y="785"/>
                    <a:pt x="178" y="733"/>
                    <a:pt x="135" y="720"/>
                  </a:cubicBezTo>
                  <a:cubicBezTo>
                    <a:pt x="98" y="683"/>
                    <a:pt x="74" y="641"/>
                    <a:pt x="39" y="604"/>
                  </a:cubicBezTo>
                  <a:cubicBezTo>
                    <a:pt x="19" y="549"/>
                    <a:pt x="38" y="602"/>
                    <a:pt x="10" y="518"/>
                  </a:cubicBezTo>
                  <a:cubicBezTo>
                    <a:pt x="7" y="508"/>
                    <a:pt x="0" y="489"/>
                    <a:pt x="0" y="489"/>
                  </a:cubicBezTo>
                  <a:cubicBezTo>
                    <a:pt x="10" y="351"/>
                    <a:pt x="10" y="385"/>
                    <a:pt x="39" y="297"/>
                  </a:cubicBezTo>
                  <a:cubicBezTo>
                    <a:pt x="72" y="197"/>
                    <a:pt x="85" y="118"/>
                    <a:pt x="212" y="115"/>
                  </a:cubicBezTo>
                  <a:cubicBezTo>
                    <a:pt x="436" y="109"/>
                    <a:pt x="660" y="108"/>
                    <a:pt x="884" y="105"/>
                  </a:cubicBezTo>
                  <a:cubicBezTo>
                    <a:pt x="916" y="95"/>
                    <a:pt x="938" y="77"/>
                    <a:pt x="970" y="67"/>
                  </a:cubicBezTo>
                  <a:cubicBezTo>
                    <a:pt x="988" y="39"/>
                    <a:pt x="1013" y="28"/>
                    <a:pt x="1028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23" name="Freeform 49"/>
            <p:cNvSpPr>
              <a:spLocks/>
            </p:cNvSpPr>
            <p:nvPr/>
          </p:nvSpPr>
          <p:spPr bwMode="auto">
            <a:xfrm>
              <a:off x="1958" y="1872"/>
              <a:ext cx="960" cy="789"/>
            </a:xfrm>
            <a:custGeom>
              <a:avLst/>
              <a:gdLst>
                <a:gd name="T0" fmla="*/ 442 w 960"/>
                <a:gd name="T1" fmla="*/ 787 h 789"/>
                <a:gd name="T2" fmla="*/ 711 w 960"/>
                <a:gd name="T3" fmla="*/ 768 h 789"/>
                <a:gd name="T4" fmla="*/ 797 w 960"/>
                <a:gd name="T5" fmla="*/ 720 h 789"/>
                <a:gd name="T6" fmla="*/ 855 w 960"/>
                <a:gd name="T7" fmla="*/ 643 h 789"/>
                <a:gd name="T8" fmla="*/ 932 w 960"/>
                <a:gd name="T9" fmla="*/ 547 h 789"/>
                <a:gd name="T10" fmla="*/ 960 w 960"/>
                <a:gd name="T11" fmla="*/ 480 h 789"/>
                <a:gd name="T12" fmla="*/ 951 w 960"/>
                <a:gd name="T13" fmla="*/ 230 h 789"/>
                <a:gd name="T14" fmla="*/ 932 w 960"/>
                <a:gd name="T15" fmla="*/ 163 h 789"/>
                <a:gd name="T16" fmla="*/ 759 w 960"/>
                <a:gd name="T17" fmla="*/ 77 h 789"/>
                <a:gd name="T18" fmla="*/ 48 w 960"/>
                <a:gd name="T19" fmla="*/ 67 h 789"/>
                <a:gd name="T20" fmla="*/ 0 w 960"/>
                <a:gd name="T21" fmla="*/ 0 h 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0"/>
                <a:gd name="T34" fmla="*/ 0 h 789"/>
                <a:gd name="T35" fmla="*/ 960 w 960"/>
                <a:gd name="T36" fmla="*/ 789 h 7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789">
                  <a:moveTo>
                    <a:pt x="442" y="787"/>
                  </a:moveTo>
                  <a:cubicBezTo>
                    <a:pt x="552" y="753"/>
                    <a:pt x="426" y="789"/>
                    <a:pt x="711" y="768"/>
                  </a:cubicBezTo>
                  <a:cubicBezTo>
                    <a:pt x="744" y="766"/>
                    <a:pt x="797" y="720"/>
                    <a:pt x="797" y="720"/>
                  </a:cubicBezTo>
                  <a:cubicBezTo>
                    <a:pt x="815" y="692"/>
                    <a:pt x="837" y="671"/>
                    <a:pt x="855" y="643"/>
                  </a:cubicBezTo>
                  <a:cubicBezTo>
                    <a:pt x="868" y="603"/>
                    <a:pt x="897" y="570"/>
                    <a:pt x="932" y="547"/>
                  </a:cubicBezTo>
                  <a:cubicBezTo>
                    <a:pt x="948" y="523"/>
                    <a:pt x="960" y="511"/>
                    <a:pt x="960" y="480"/>
                  </a:cubicBezTo>
                  <a:cubicBezTo>
                    <a:pt x="960" y="397"/>
                    <a:pt x="956" y="313"/>
                    <a:pt x="951" y="230"/>
                  </a:cubicBezTo>
                  <a:cubicBezTo>
                    <a:pt x="949" y="207"/>
                    <a:pt x="946" y="181"/>
                    <a:pt x="932" y="163"/>
                  </a:cubicBezTo>
                  <a:cubicBezTo>
                    <a:pt x="916" y="142"/>
                    <a:pt x="794" y="78"/>
                    <a:pt x="759" y="77"/>
                  </a:cubicBezTo>
                  <a:cubicBezTo>
                    <a:pt x="522" y="71"/>
                    <a:pt x="285" y="70"/>
                    <a:pt x="48" y="67"/>
                  </a:cubicBezTo>
                  <a:cubicBezTo>
                    <a:pt x="12" y="42"/>
                    <a:pt x="0" y="45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590" y="1757"/>
              <a:ext cx="227" cy="181"/>
              <a:chOff x="4059" y="3294"/>
              <a:chExt cx="227" cy="181"/>
            </a:xfrm>
          </p:grpSpPr>
          <p:sp>
            <p:nvSpPr>
              <p:cNvPr id="11326" name="Line 50"/>
              <p:cNvSpPr>
                <a:spLocks noChangeShapeType="1"/>
              </p:cNvSpPr>
              <p:nvPr/>
            </p:nvSpPr>
            <p:spPr bwMode="auto">
              <a:xfrm>
                <a:off x="4059" y="3385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7" name="Line 51"/>
              <p:cNvSpPr>
                <a:spLocks noChangeShapeType="1"/>
              </p:cNvSpPr>
              <p:nvPr/>
            </p:nvSpPr>
            <p:spPr bwMode="auto">
              <a:xfrm>
                <a:off x="4170" y="3294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25" name="Line 53"/>
            <p:cNvSpPr>
              <a:spLocks noChangeShapeType="1"/>
            </p:cNvSpPr>
            <p:nvPr/>
          </p:nvSpPr>
          <p:spPr bwMode="auto">
            <a:xfrm>
              <a:off x="1857" y="1848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5580063" y="2492375"/>
            <a:ext cx="3313112" cy="3744913"/>
            <a:chOff x="3515" y="1570"/>
            <a:chExt cx="2087" cy="2359"/>
          </a:xfrm>
        </p:grpSpPr>
        <p:sp>
          <p:nvSpPr>
            <p:cNvPr id="11269" name="Line 98"/>
            <p:cNvSpPr>
              <a:spLocks noChangeShapeType="1"/>
            </p:cNvSpPr>
            <p:nvPr/>
          </p:nvSpPr>
          <p:spPr bwMode="auto">
            <a:xfrm>
              <a:off x="4014" y="2659"/>
              <a:ext cx="0" cy="117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Line 99"/>
            <p:cNvSpPr>
              <a:spLocks noChangeShapeType="1"/>
            </p:cNvSpPr>
            <p:nvPr/>
          </p:nvSpPr>
          <p:spPr bwMode="auto">
            <a:xfrm>
              <a:off x="5057" y="2659"/>
              <a:ext cx="0" cy="117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 rot="20094345" flipH="1">
              <a:off x="3515" y="2160"/>
              <a:ext cx="772" cy="928"/>
              <a:chOff x="1066" y="2115"/>
              <a:chExt cx="772" cy="928"/>
            </a:xfrm>
          </p:grpSpPr>
          <p:sp>
            <p:nvSpPr>
              <p:cNvPr id="11302" name="Arc 55"/>
              <p:cNvSpPr>
                <a:spLocks/>
              </p:cNvSpPr>
              <p:nvPr/>
            </p:nvSpPr>
            <p:spPr bwMode="auto">
              <a:xfrm>
                <a:off x="1111" y="220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3" name="Arc 56"/>
              <p:cNvSpPr>
                <a:spLocks/>
              </p:cNvSpPr>
              <p:nvPr/>
            </p:nvSpPr>
            <p:spPr bwMode="auto">
              <a:xfrm rot="1563880">
                <a:off x="1202" y="2160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4" name="Arc 57"/>
              <p:cNvSpPr>
                <a:spLocks/>
              </p:cNvSpPr>
              <p:nvPr/>
            </p:nvSpPr>
            <p:spPr bwMode="auto">
              <a:xfrm rot="3573083">
                <a:off x="1349" y="219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5" name="Arc 58"/>
              <p:cNvSpPr>
                <a:spLocks/>
              </p:cNvSpPr>
              <p:nvPr/>
            </p:nvSpPr>
            <p:spPr bwMode="auto">
              <a:xfrm rot="5587469">
                <a:off x="1429" y="229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6" name="Arc 59"/>
              <p:cNvSpPr>
                <a:spLocks/>
              </p:cNvSpPr>
              <p:nvPr/>
            </p:nvSpPr>
            <p:spPr bwMode="auto">
              <a:xfrm rot="1301873">
                <a:off x="1293" y="2634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7" name="Arc 60"/>
              <p:cNvSpPr>
                <a:spLocks/>
              </p:cNvSpPr>
              <p:nvPr/>
            </p:nvSpPr>
            <p:spPr bwMode="auto">
              <a:xfrm rot="4309794">
                <a:off x="1112" y="2613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8" name="Arc 61"/>
              <p:cNvSpPr>
                <a:spLocks/>
              </p:cNvSpPr>
              <p:nvPr/>
            </p:nvSpPr>
            <p:spPr bwMode="auto">
              <a:xfrm rot="4773432">
                <a:off x="1429" y="220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09" name="Arc 62"/>
              <p:cNvSpPr>
                <a:spLocks/>
              </p:cNvSpPr>
              <p:nvPr/>
            </p:nvSpPr>
            <p:spPr bwMode="auto">
              <a:xfrm rot="6870392">
                <a:off x="1475" y="2341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0" name="Arc 63"/>
              <p:cNvSpPr>
                <a:spLocks/>
              </p:cNvSpPr>
              <p:nvPr/>
            </p:nvSpPr>
            <p:spPr bwMode="auto">
              <a:xfrm>
                <a:off x="1429" y="2614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1" name="Arc 64"/>
              <p:cNvSpPr>
                <a:spLocks/>
              </p:cNvSpPr>
              <p:nvPr/>
            </p:nvSpPr>
            <p:spPr bwMode="auto">
              <a:xfrm rot="3187807">
                <a:off x="1207" y="2609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2" name="Arc 65"/>
              <p:cNvSpPr>
                <a:spLocks/>
              </p:cNvSpPr>
              <p:nvPr/>
            </p:nvSpPr>
            <p:spPr bwMode="auto">
              <a:xfrm rot="809744">
                <a:off x="1156" y="2160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3" name="Arc 66"/>
              <p:cNvSpPr>
                <a:spLocks/>
              </p:cNvSpPr>
              <p:nvPr/>
            </p:nvSpPr>
            <p:spPr bwMode="auto">
              <a:xfrm rot="1713951">
                <a:off x="1247" y="211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4" name="Arc 67"/>
              <p:cNvSpPr>
                <a:spLocks/>
              </p:cNvSpPr>
              <p:nvPr/>
            </p:nvSpPr>
            <p:spPr bwMode="auto">
              <a:xfrm rot="3415759">
                <a:off x="1293" y="2159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15" name="Arc 68"/>
              <p:cNvSpPr>
                <a:spLocks/>
              </p:cNvSpPr>
              <p:nvPr/>
            </p:nvSpPr>
            <p:spPr bwMode="auto">
              <a:xfrm rot="488994">
                <a:off x="1371" y="2616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4649" y="3838"/>
              <a:ext cx="953" cy="91"/>
              <a:chOff x="3651" y="3984"/>
              <a:chExt cx="953" cy="91"/>
            </a:xfrm>
          </p:grpSpPr>
          <p:sp>
            <p:nvSpPr>
              <p:cNvPr id="11297" name="Line 70"/>
              <p:cNvSpPr>
                <a:spLocks noChangeShapeType="1"/>
              </p:cNvSpPr>
              <p:nvPr/>
            </p:nvSpPr>
            <p:spPr bwMode="auto">
              <a:xfrm>
                <a:off x="3651" y="4065"/>
                <a:ext cx="953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8" name="Line 71"/>
              <p:cNvSpPr>
                <a:spLocks noChangeShapeType="1"/>
              </p:cNvSpPr>
              <p:nvPr/>
            </p:nvSpPr>
            <p:spPr bwMode="auto">
              <a:xfrm>
                <a:off x="3832" y="4020"/>
                <a:ext cx="590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9" name="Line 72"/>
              <p:cNvSpPr>
                <a:spLocks noChangeShapeType="1"/>
              </p:cNvSpPr>
              <p:nvPr/>
            </p:nvSpPr>
            <p:spPr bwMode="auto">
              <a:xfrm flipV="1">
                <a:off x="3736" y="3984"/>
                <a:ext cx="137" cy="9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0" name="Line 73"/>
              <p:cNvSpPr>
                <a:spLocks noChangeShapeType="1"/>
              </p:cNvSpPr>
              <p:nvPr/>
            </p:nvSpPr>
            <p:spPr bwMode="auto">
              <a:xfrm flipH="1" flipV="1">
                <a:off x="4387" y="3984"/>
                <a:ext cx="137" cy="9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1" name="Line 74"/>
              <p:cNvSpPr>
                <a:spLocks noChangeShapeType="1"/>
              </p:cNvSpPr>
              <p:nvPr/>
            </p:nvSpPr>
            <p:spPr bwMode="auto">
              <a:xfrm>
                <a:off x="3878" y="398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 rot="956881">
              <a:off x="4740" y="2205"/>
              <a:ext cx="772" cy="928"/>
              <a:chOff x="1066" y="2115"/>
              <a:chExt cx="772" cy="928"/>
            </a:xfrm>
          </p:grpSpPr>
          <p:sp>
            <p:nvSpPr>
              <p:cNvPr id="11283" name="Arc 77"/>
              <p:cNvSpPr>
                <a:spLocks/>
              </p:cNvSpPr>
              <p:nvPr/>
            </p:nvSpPr>
            <p:spPr bwMode="auto">
              <a:xfrm>
                <a:off x="1111" y="220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4" name="Arc 78"/>
              <p:cNvSpPr>
                <a:spLocks/>
              </p:cNvSpPr>
              <p:nvPr/>
            </p:nvSpPr>
            <p:spPr bwMode="auto">
              <a:xfrm rot="1563880">
                <a:off x="1202" y="2160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5" name="Arc 79"/>
              <p:cNvSpPr>
                <a:spLocks/>
              </p:cNvSpPr>
              <p:nvPr/>
            </p:nvSpPr>
            <p:spPr bwMode="auto">
              <a:xfrm rot="3573083">
                <a:off x="1349" y="219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6" name="Arc 80"/>
              <p:cNvSpPr>
                <a:spLocks/>
              </p:cNvSpPr>
              <p:nvPr/>
            </p:nvSpPr>
            <p:spPr bwMode="auto">
              <a:xfrm rot="5587469">
                <a:off x="1429" y="229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7" name="Arc 81"/>
              <p:cNvSpPr>
                <a:spLocks/>
              </p:cNvSpPr>
              <p:nvPr/>
            </p:nvSpPr>
            <p:spPr bwMode="auto">
              <a:xfrm rot="1301873">
                <a:off x="1293" y="2634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8" name="Arc 82"/>
              <p:cNvSpPr>
                <a:spLocks/>
              </p:cNvSpPr>
              <p:nvPr/>
            </p:nvSpPr>
            <p:spPr bwMode="auto">
              <a:xfrm rot="4309794">
                <a:off x="1112" y="2613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9" name="Arc 83"/>
              <p:cNvSpPr>
                <a:spLocks/>
              </p:cNvSpPr>
              <p:nvPr/>
            </p:nvSpPr>
            <p:spPr bwMode="auto">
              <a:xfrm rot="4773432">
                <a:off x="1429" y="220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0" name="Arc 84"/>
              <p:cNvSpPr>
                <a:spLocks/>
              </p:cNvSpPr>
              <p:nvPr/>
            </p:nvSpPr>
            <p:spPr bwMode="auto">
              <a:xfrm rot="6870392">
                <a:off x="1475" y="2341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1" name="Arc 85"/>
              <p:cNvSpPr>
                <a:spLocks/>
              </p:cNvSpPr>
              <p:nvPr/>
            </p:nvSpPr>
            <p:spPr bwMode="auto">
              <a:xfrm>
                <a:off x="1429" y="2614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2" name="Arc 86"/>
              <p:cNvSpPr>
                <a:spLocks/>
              </p:cNvSpPr>
              <p:nvPr/>
            </p:nvSpPr>
            <p:spPr bwMode="auto">
              <a:xfrm rot="3187807">
                <a:off x="1207" y="2609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3" name="Arc 87"/>
              <p:cNvSpPr>
                <a:spLocks/>
              </p:cNvSpPr>
              <p:nvPr/>
            </p:nvSpPr>
            <p:spPr bwMode="auto">
              <a:xfrm rot="809744">
                <a:off x="1156" y="2160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4" name="Arc 88"/>
              <p:cNvSpPr>
                <a:spLocks/>
              </p:cNvSpPr>
              <p:nvPr/>
            </p:nvSpPr>
            <p:spPr bwMode="auto">
              <a:xfrm rot="1713951">
                <a:off x="1247" y="2115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5" name="Arc 89"/>
              <p:cNvSpPr>
                <a:spLocks/>
              </p:cNvSpPr>
              <p:nvPr/>
            </p:nvSpPr>
            <p:spPr bwMode="auto">
              <a:xfrm rot="3415759">
                <a:off x="1293" y="2159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6" name="Arc 90"/>
              <p:cNvSpPr>
                <a:spLocks/>
              </p:cNvSpPr>
              <p:nvPr/>
            </p:nvSpPr>
            <p:spPr bwMode="auto">
              <a:xfrm rot="488994">
                <a:off x="1371" y="2616"/>
                <a:ext cx="318" cy="409"/>
              </a:xfrm>
              <a:custGeom>
                <a:avLst/>
                <a:gdLst>
                  <a:gd name="T0" fmla="*/ 0 w 21600"/>
                  <a:gd name="T1" fmla="*/ 0 h 21600"/>
                  <a:gd name="T2" fmla="*/ 318 w 21600"/>
                  <a:gd name="T3" fmla="*/ 409 h 21600"/>
                  <a:gd name="T4" fmla="*/ 0 w 21600"/>
                  <a:gd name="T5" fmla="*/ 40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91"/>
            <p:cNvGrpSpPr>
              <a:grpSpLocks/>
            </p:cNvGrpSpPr>
            <p:nvPr/>
          </p:nvGrpSpPr>
          <p:grpSpPr bwMode="auto">
            <a:xfrm>
              <a:off x="3560" y="3838"/>
              <a:ext cx="953" cy="91"/>
              <a:chOff x="3651" y="3984"/>
              <a:chExt cx="953" cy="91"/>
            </a:xfrm>
          </p:grpSpPr>
          <p:sp>
            <p:nvSpPr>
              <p:cNvPr id="11278" name="Line 92"/>
              <p:cNvSpPr>
                <a:spLocks noChangeShapeType="1"/>
              </p:cNvSpPr>
              <p:nvPr/>
            </p:nvSpPr>
            <p:spPr bwMode="auto">
              <a:xfrm>
                <a:off x="3651" y="4065"/>
                <a:ext cx="953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9" name="Line 93"/>
              <p:cNvSpPr>
                <a:spLocks noChangeShapeType="1"/>
              </p:cNvSpPr>
              <p:nvPr/>
            </p:nvSpPr>
            <p:spPr bwMode="auto">
              <a:xfrm>
                <a:off x="3832" y="4020"/>
                <a:ext cx="590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0" name="Line 94"/>
              <p:cNvSpPr>
                <a:spLocks noChangeShapeType="1"/>
              </p:cNvSpPr>
              <p:nvPr/>
            </p:nvSpPr>
            <p:spPr bwMode="auto">
              <a:xfrm flipV="1">
                <a:off x="3736" y="3984"/>
                <a:ext cx="137" cy="9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1" name="Line 95"/>
              <p:cNvSpPr>
                <a:spLocks noChangeShapeType="1"/>
              </p:cNvSpPr>
              <p:nvPr/>
            </p:nvSpPr>
            <p:spPr bwMode="auto">
              <a:xfrm flipH="1" flipV="1">
                <a:off x="4387" y="3984"/>
                <a:ext cx="137" cy="9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2" name="Line 96"/>
              <p:cNvSpPr>
                <a:spLocks noChangeShapeType="1"/>
              </p:cNvSpPr>
              <p:nvPr/>
            </p:nvSpPr>
            <p:spPr bwMode="auto">
              <a:xfrm>
                <a:off x="3878" y="3984"/>
                <a:ext cx="499" cy="0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75" name="Freeform 100"/>
            <p:cNvSpPr>
              <a:spLocks/>
            </p:cNvSpPr>
            <p:nvPr/>
          </p:nvSpPr>
          <p:spPr bwMode="auto">
            <a:xfrm>
              <a:off x="4014" y="1616"/>
              <a:ext cx="461" cy="963"/>
            </a:xfrm>
            <a:custGeom>
              <a:avLst/>
              <a:gdLst>
                <a:gd name="T0" fmla="*/ 0 w 461"/>
                <a:gd name="T1" fmla="*/ 963 h 963"/>
                <a:gd name="T2" fmla="*/ 135 w 461"/>
                <a:gd name="T3" fmla="*/ 780 h 963"/>
                <a:gd name="T4" fmla="*/ 96 w 461"/>
                <a:gd name="T5" fmla="*/ 483 h 963"/>
                <a:gd name="T6" fmla="*/ 115 w 461"/>
                <a:gd name="T7" fmla="*/ 137 h 963"/>
                <a:gd name="T8" fmla="*/ 231 w 461"/>
                <a:gd name="T9" fmla="*/ 70 h 963"/>
                <a:gd name="T10" fmla="*/ 461 w 461"/>
                <a:gd name="T11" fmla="*/ 31 h 9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1"/>
                <a:gd name="T19" fmla="*/ 0 h 963"/>
                <a:gd name="T20" fmla="*/ 461 w 461"/>
                <a:gd name="T21" fmla="*/ 963 h 9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1" h="963">
                  <a:moveTo>
                    <a:pt x="0" y="963"/>
                  </a:moveTo>
                  <a:cubicBezTo>
                    <a:pt x="56" y="907"/>
                    <a:pt x="78" y="837"/>
                    <a:pt x="135" y="780"/>
                  </a:cubicBezTo>
                  <a:cubicBezTo>
                    <a:pt x="166" y="680"/>
                    <a:pt x="130" y="577"/>
                    <a:pt x="96" y="483"/>
                  </a:cubicBezTo>
                  <a:cubicBezTo>
                    <a:pt x="83" y="382"/>
                    <a:pt x="0" y="178"/>
                    <a:pt x="115" y="137"/>
                  </a:cubicBezTo>
                  <a:cubicBezTo>
                    <a:pt x="146" y="108"/>
                    <a:pt x="192" y="89"/>
                    <a:pt x="231" y="70"/>
                  </a:cubicBezTo>
                  <a:cubicBezTo>
                    <a:pt x="299" y="0"/>
                    <a:pt x="342" y="31"/>
                    <a:pt x="461" y="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01"/>
            <p:cNvSpPr>
              <a:spLocks/>
            </p:cNvSpPr>
            <p:nvPr/>
          </p:nvSpPr>
          <p:spPr bwMode="auto">
            <a:xfrm>
              <a:off x="4468" y="1616"/>
              <a:ext cx="572" cy="1082"/>
            </a:xfrm>
            <a:custGeom>
              <a:avLst/>
              <a:gdLst>
                <a:gd name="T0" fmla="*/ 384 w 384"/>
                <a:gd name="T1" fmla="*/ 1028 h 1028"/>
                <a:gd name="T2" fmla="*/ 278 w 384"/>
                <a:gd name="T3" fmla="*/ 864 h 1028"/>
                <a:gd name="T4" fmla="*/ 259 w 384"/>
                <a:gd name="T5" fmla="*/ 836 h 1028"/>
                <a:gd name="T6" fmla="*/ 240 w 384"/>
                <a:gd name="T7" fmla="*/ 778 h 1028"/>
                <a:gd name="T8" fmla="*/ 202 w 384"/>
                <a:gd name="T9" fmla="*/ 394 h 1028"/>
                <a:gd name="T10" fmla="*/ 115 w 384"/>
                <a:gd name="T11" fmla="*/ 39 h 1028"/>
                <a:gd name="T12" fmla="*/ 0 w 384"/>
                <a:gd name="T13" fmla="*/ 0 h 1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1028"/>
                <a:gd name="T23" fmla="*/ 384 w 384"/>
                <a:gd name="T24" fmla="*/ 1028 h 10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1028">
                  <a:moveTo>
                    <a:pt x="384" y="1028"/>
                  </a:moveTo>
                  <a:cubicBezTo>
                    <a:pt x="361" y="963"/>
                    <a:pt x="336" y="904"/>
                    <a:pt x="278" y="864"/>
                  </a:cubicBezTo>
                  <a:cubicBezTo>
                    <a:pt x="272" y="855"/>
                    <a:pt x="264" y="846"/>
                    <a:pt x="259" y="836"/>
                  </a:cubicBezTo>
                  <a:cubicBezTo>
                    <a:pt x="251" y="817"/>
                    <a:pt x="240" y="778"/>
                    <a:pt x="240" y="778"/>
                  </a:cubicBezTo>
                  <a:cubicBezTo>
                    <a:pt x="229" y="424"/>
                    <a:pt x="253" y="559"/>
                    <a:pt x="202" y="394"/>
                  </a:cubicBezTo>
                  <a:cubicBezTo>
                    <a:pt x="216" y="275"/>
                    <a:pt x="256" y="83"/>
                    <a:pt x="115" y="39"/>
                  </a:cubicBezTo>
                  <a:cubicBezTo>
                    <a:pt x="80" y="16"/>
                    <a:pt x="44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102"/>
            <p:cNvSpPr>
              <a:spLocks noChangeShapeType="1"/>
            </p:cNvSpPr>
            <p:nvPr/>
          </p:nvSpPr>
          <p:spPr bwMode="auto">
            <a:xfrm>
              <a:off x="4377" y="1570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92275" y="0"/>
            <a:ext cx="1008063" cy="1052513"/>
          </a:xfrm>
          <a:prstGeom prst="rect">
            <a:avLst/>
          </a:prstGeom>
          <a:solidFill>
            <a:srgbClr val="C1EA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476250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Заряды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48263" y="5911850"/>
            <a:ext cx="3600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Одноименные отталкиваются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643563" y="3000375"/>
            <a:ext cx="292893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357188" y="3000375"/>
            <a:ext cx="2643187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Arial Black" pitchFamily="34" charset="0"/>
              </a:rPr>
              <a:t>Электризация может происходить несколькими способами: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357850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i="1" dirty="0" smtClean="0">
                <a:latin typeface="Comic Sans MS" pitchFamily="66" charset="0"/>
              </a:rPr>
              <a:t>1. СОПРИКОСНОВЕНИЕМ</a:t>
            </a:r>
          </a:p>
          <a:p>
            <a:r>
              <a:rPr lang="ru-RU" sz="3300" b="1" i="1" dirty="0" smtClean="0">
                <a:latin typeface="Comic Sans MS" pitchFamily="66" charset="0"/>
              </a:rPr>
              <a:t>Электрическими опытами занимался и Ньютон, который наблюдал электрическую пляску кусочков бумаги, помещенных под стеклом, положенным на металлическое кольцо. При натирании стекла бумажки притягивались к нему, затем отскакивали , вновь притягивались и т.д. Эти опыты Ньютон проводил еще в 1675 г.</a:t>
            </a:r>
          </a:p>
          <a:p>
            <a:endParaRPr lang="ru-RU" sz="3300" b="1" dirty="0" smtClean="0">
              <a:latin typeface="Comic Sans MS" pitchFamily="66" charset="0"/>
            </a:endParaRPr>
          </a:p>
          <a:p>
            <a:r>
              <a:rPr lang="ru-RU" sz="3300" b="1" i="1" dirty="0" smtClean="0">
                <a:latin typeface="Comic Sans MS" pitchFamily="66" charset="0"/>
              </a:rPr>
              <a:t>2. УДАРОМ (резиновый шланг резко ударить о массивный предмет и поднести к электроскопу) </a:t>
            </a:r>
          </a:p>
          <a:p>
            <a:endParaRPr lang="ru-RU" sz="3300" b="1" dirty="0" smtClean="0">
              <a:latin typeface="Comic Sans MS" pitchFamily="66" charset="0"/>
            </a:endParaRPr>
          </a:p>
          <a:p>
            <a:r>
              <a:rPr lang="ru-RU" sz="3300" b="1" i="1" dirty="0" smtClean="0">
                <a:latin typeface="Comic Sans MS" pitchFamily="66" charset="0"/>
              </a:rPr>
              <a:t>3.ТРЕНИЕМ </a:t>
            </a:r>
          </a:p>
          <a:p>
            <a:r>
              <a:rPr lang="ru-RU" sz="3300" b="1" i="1" dirty="0" smtClean="0">
                <a:latin typeface="Comic Sans MS" pitchFamily="66" charset="0"/>
              </a:rPr>
              <a:t>Гильберт указывает, как производится электризация трением: “Их натирают телами, которые не портят их поверхность и наводят блеск, например, жестким шелком, грубым немарким сукном и сухой ладонью. Трут так же янтарь о янтарь, об алмаз, о стекло и многое другое. Так обрабатываются электрические тела”.</a:t>
            </a:r>
          </a:p>
          <a:p>
            <a:endParaRPr lang="ru-RU" sz="3300" b="1" i="1" dirty="0" smtClean="0">
              <a:latin typeface="Comic Sans MS" pitchFamily="66" charset="0"/>
            </a:endParaRPr>
          </a:p>
          <a:p>
            <a:r>
              <a:rPr lang="ru-RU" sz="3300" b="1" i="1" dirty="0" smtClean="0">
                <a:latin typeface="Comic Sans MS" pitchFamily="66" charset="0"/>
              </a:rPr>
              <a:t>Тела трут друг о друга, чтобы увеличить площадь их соприкосновения.</a:t>
            </a:r>
          </a:p>
          <a:p>
            <a:endParaRPr lang="ru-RU" sz="3300" dirty="0" smtClean="0">
              <a:latin typeface="Comic Sans MS" pitchFamily="66" charset="0"/>
            </a:endParaRPr>
          </a:p>
          <a:p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i="1" dirty="0" smtClean="0">
                <a:latin typeface="Arial Black" pitchFamily="34" charset="0"/>
              </a:rPr>
              <a:t>Явления являющиеся следствием  электризации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4" descr="сиян поллярно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7"/>
            <a:ext cx="27908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2571768" cy="277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14884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453100-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857628"/>
            <a:ext cx="27860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643050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laneta.edu.tomsk.ru/files/site/lebedeva/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071678"/>
            <a:ext cx="328614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сиян полляр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736"/>
            <a:ext cx="27908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3186105" cy="519749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Arial Black" pitchFamily="34" charset="0"/>
              </a:rPr>
              <a:t>Электризация наблюдается также при трении жидкостей о металлы в процессе течения, а также разбрызгивания при ударе. </a:t>
            </a:r>
          </a:p>
          <a:p>
            <a:endParaRPr lang="ru-RU" sz="2400" dirty="0" smtClean="0"/>
          </a:p>
          <a:p>
            <a:endParaRPr lang="ru-RU" sz="2000" dirty="0"/>
          </a:p>
        </p:txBody>
      </p:sp>
      <p:pic>
        <p:nvPicPr>
          <p:cNvPr id="7" name="Picture 7" descr="130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30896"/>
            <a:ext cx="5340350" cy="355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15888"/>
            <a:ext cx="7742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Содержимое 6" descr="http://planeta.edu.tomsk.ru/files/site/lebedeva/32-3.gi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4038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6" descr="http://planeta.edu.tomsk.ru/files/site/lebedeva/32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157163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700213"/>
            <a:ext cx="33766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Users\Павел\Desktop\презентация\картинки\img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432300"/>
            <a:ext cx="18700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 descr="C:\Users\Павел\Desktop\презентация\картинки\img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143380"/>
            <a:ext cx="1936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948488" y="3789363"/>
            <a:ext cx="13985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Замес тест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0113" y="1341438"/>
            <a:ext cx="2600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Покраска автомобилей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35" y="3786190"/>
            <a:ext cx="1285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Копчение рыбы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5600" y="1268413"/>
            <a:ext cx="24241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Производство ковров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0562" y="3789363"/>
            <a:ext cx="19351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Очистка промышленных газов</a:t>
            </a:r>
          </a:p>
        </p:txBody>
      </p:sp>
      <p:pic>
        <p:nvPicPr>
          <p:cNvPr id="13" name="Picture 5" descr="49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4071942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115888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789363"/>
            <a:ext cx="299878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Павел\Desktop\презентация\картинки\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84313"/>
            <a:ext cx="266541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Павел\Desktop\презентация\картинки\64258958_2-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1412875"/>
            <a:ext cx="2735262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Павел\Desktop\презентация\картинки\benzovo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860800"/>
            <a:ext cx="33845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C:\Users\Павел\Desktop\презентация\картинки\rounichnaja_mashi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412875"/>
            <a:ext cx="2820987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 descr="http://planeta.edu.tomsk.ru/files/site/lebedeva/32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4149725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latin typeface="Arial Black" pitchFamily="34" charset="0"/>
              </a:rPr>
              <a:t>Закрепление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4456112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latin typeface="Arial Black" pitchFamily="34" charset="0"/>
              </a:rPr>
              <a:t>Почему при расчесывании волос пластмассовым гребнем волосы как бы «прилипают» к нему?</a:t>
            </a:r>
          </a:p>
          <a:p>
            <a:pPr eaLnBrk="1" hangingPunct="1"/>
            <a:r>
              <a:rPr lang="ru-RU" sz="2800" b="1" i="1" dirty="0" smtClean="0">
                <a:latin typeface="Arial Black" pitchFamily="34" charset="0"/>
              </a:rPr>
              <a:t>Найдите заряды шаров: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68313" y="2924175"/>
            <a:ext cx="8280400" cy="2463800"/>
            <a:chOff x="340" y="2468"/>
            <a:chExt cx="5216" cy="1552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31" y="2468"/>
              <a:ext cx="1722" cy="1552"/>
              <a:chOff x="431" y="2468"/>
              <a:chExt cx="1722" cy="1552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884" y="3113"/>
                <a:ext cx="454" cy="907"/>
                <a:chOff x="2154" y="2614"/>
                <a:chExt cx="454" cy="907"/>
              </a:xfrm>
            </p:grpSpPr>
            <p:grpSp>
              <p:nvGrpSpPr>
                <p:cNvPr id="5" name="Group 15"/>
                <p:cNvGrpSpPr>
                  <a:grpSpLocks/>
                </p:cNvGrpSpPr>
                <p:nvPr/>
              </p:nvGrpSpPr>
              <p:grpSpPr bwMode="auto">
                <a:xfrm>
                  <a:off x="2154" y="2614"/>
                  <a:ext cx="454" cy="907"/>
                  <a:chOff x="2154" y="2614"/>
                  <a:chExt cx="454" cy="907"/>
                </a:xfrm>
              </p:grpSpPr>
              <p:sp>
                <p:nvSpPr>
                  <p:cNvPr id="1542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2614"/>
                    <a:ext cx="454" cy="45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21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067"/>
                    <a:ext cx="0" cy="454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22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215" y="3521"/>
                    <a:ext cx="317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200" y="2629"/>
                  <a:ext cx="363" cy="409"/>
                  <a:chOff x="3152" y="3203"/>
                  <a:chExt cx="363" cy="409"/>
                </a:xfrm>
              </p:grpSpPr>
              <p:sp>
                <p:nvSpPr>
                  <p:cNvPr id="1541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3430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1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3203"/>
                    <a:ext cx="0" cy="409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562" y="2468"/>
                <a:ext cx="362" cy="92"/>
                <a:chOff x="2517" y="2704"/>
                <a:chExt cx="544" cy="91"/>
              </a:xfrm>
            </p:grpSpPr>
            <p:sp>
              <p:nvSpPr>
                <p:cNvPr id="15411" name="Line 37"/>
                <p:cNvSpPr>
                  <a:spLocks noChangeShapeType="1"/>
                </p:cNvSpPr>
                <p:nvPr/>
              </p:nvSpPr>
              <p:spPr bwMode="auto">
                <a:xfrm>
                  <a:off x="2517" y="2795"/>
                  <a:ext cx="54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562" y="2704"/>
                  <a:ext cx="91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3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699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835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971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42"/>
              <p:cNvGrpSpPr>
                <a:grpSpLocks/>
              </p:cNvGrpSpPr>
              <p:nvPr/>
            </p:nvGrpSpPr>
            <p:grpSpPr bwMode="auto">
              <a:xfrm>
                <a:off x="1791" y="2478"/>
                <a:ext cx="362" cy="92"/>
                <a:chOff x="2517" y="2704"/>
                <a:chExt cx="544" cy="91"/>
              </a:xfrm>
            </p:grpSpPr>
            <p:sp>
              <p:nvSpPr>
                <p:cNvPr id="15406" name="Line 43"/>
                <p:cNvSpPr>
                  <a:spLocks noChangeShapeType="1"/>
                </p:cNvSpPr>
                <p:nvPr/>
              </p:nvSpPr>
              <p:spPr bwMode="auto">
                <a:xfrm>
                  <a:off x="2517" y="2795"/>
                  <a:ext cx="54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562" y="2704"/>
                  <a:ext cx="91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8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99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9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35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0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971" y="2704"/>
                  <a:ext cx="90" cy="9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402" name="Oval 48"/>
              <p:cNvSpPr>
                <a:spLocks noChangeArrowheads="1"/>
              </p:cNvSpPr>
              <p:nvPr/>
            </p:nvSpPr>
            <p:spPr bwMode="auto">
              <a:xfrm>
                <a:off x="431" y="3042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3" name="Oval 49"/>
              <p:cNvSpPr>
                <a:spLocks noChangeArrowheads="1"/>
              </p:cNvSpPr>
              <p:nvPr/>
            </p:nvSpPr>
            <p:spPr bwMode="auto">
              <a:xfrm>
                <a:off x="1655" y="3067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4" name="Line 52"/>
              <p:cNvSpPr>
                <a:spLocks noChangeShapeType="1"/>
              </p:cNvSpPr>
              <p:nvPr/>
            </p:nvSpPr>
            <p:spPr bwMode="auto">
              <a:xfrm flipH="1">
                <a:off x="1746" y="2568"/>
                <a:ext cx="227" cy="4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5" name="Line 53"/>
              <p:cNvSpPr>
                <a:spLocks noChangeShapeType="1"/>
              </p:cNvSpPr>
              <p:nvPr/>
            </p:nvSpPr>
            <p:spPr bwMode="auto">
              <a:xfrm flipH="1">
                <a:off x="521" y="2568"/>
                <a:ext cx="227" cy="4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878" y="2488"/>
              <a:ext cx="1633" cy="1486"/>
              <a:chOff x="3878" y="2488"/>
              <a:chExt cx="1633" cy="1486"/>
            </a:xfrm>
          </p:grpSpPr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4422" y="3067"/>
                <a:ext cx="454" cy="907"/>
                <a:chOff x="657" y="2478"/>
                <a:chExt cx="454" cy="907"/>
              </a:xfrm>
            </p:grpSpPr>
            <p:grpSp>
              <p:nvGrpSpPr>
                <p:cNvPr id="11" name="Group 16"/>
                <p:cNvGrpSpPr>
                  <a:grpSpLocks/>
                </p:cNvGrpSpPr>
                <p:nvPr/>
              </p:nvGrpSpPr>
              <p:grpSpPr bwMode="auto">
                <a:xfrm>
                  <a:off x="657" y="2478"/>
                  <a:ext cx="454" cy="907"/>
                  <a:chOff x="2154" y="2614"/>
                  <a:chExt cx="454" cy="907"/>
                </a:xfrm>
              </p:grpSpPr>
              <p:sp>
                <p:nvSpPr>
                  <p:cNvPr id="15396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2614"/>
                    <a:ext cx="454" cy="45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9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3067"/>
                    <a:ext cx="0" cy="454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215" y="3521"/>
                    <a:ext cx="317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95" name="Line 10"/>
                <p:cNvSpPr>
                  <a:spLocks noChangeShapeType="1"/>
                </p:cNvSpPr>
                <p:nvPr/>
              </p:nvSpPr>
              <p:spPr bwMode="auto">
                <a:xfrm>
                  <a:off x="698" y="2704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75" name="Oval 50"/>
              <p:cNvSpPr>
                <a:spLocks noChangeArrowheads="1"/>
              </p:cNvSpPr>
              <p:nvPr/>
            </p:nvSpPr>
            <p:spPr bwMode="auto">
              <a:xfrm>
                <a:off x="3878" y="315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Oval 51"/>
              <p:cNvSpPr>
                <a:spLocks noChangeArrowheads="1"/>
              </p:cNvSpPr>
              <p:nvPr/>
            </p:nvSpPr>
            <p:spPr bwMode="auto">
              <a:xfrm>
                <a:off x="5375" y="3158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4917" y="2513"/>
                <a:ext cx="499" cy="680"/>
                <a:chOff x="5057" y="2523"/>
                <a:chExt cx="499" cy="680"/>
              </a:xfrm>
            </p:grpSpPr>
            <p:grpSp>
              <p:nvGrpSpPr>
                <p:cNvPr id="13" name="Group 30"/>
                <p:cNvGrpSpPr>
                  <a:grpSpLocks/>
                </p:cNvGrpSpPr>
                <p:nvPr/>
              </p:nvGrpSpPr>
              <p:grpSpPr bwMode="auto">
                <a:xfrm>
                  <a:off x="5057" y="2523"/>
                  <a:ext cx="362" cy="92"/>
                  <a:chOff x="2517" y="2704"/>
                  <a:chExt cx="544" cy="91"/>
                </a:xfrm>
              </p:grpSpPr>
              <p:sp>
                <p:nvSpPr>
                  <p:cNvPr id="1538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795"/>
                    <a:ext cx="54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0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2704"/>
                    <a:ext cx="91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2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5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9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88" name="Line 55"/>
                <p:cNvSpPr>
                  <a:spLocks noChangeShapeType="1"/>
                </p:cNvSpPr>
                <p:nvPr/>
              </p:nvSpPr>
              <p:spPr bwMode="auto">
                <a:xfrm>
                  <a:off x="5193" y="2614"/>
                  <a:ext cx="363" cy="5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60"/>
              <p:cNvGrpSpPr>
                <a:grpSpLocks/>
              </p:cNvGrpSpPr>
              <p:nvPr/>
            </p:nvGrpSpPr>
            <p:grpSpPr bwMode="auto">
              <a:xfrm>
                <a:off x="3958" y="2488"/>
                <a:ext cx="362" cy="680"/>
                <a:chOff x="3878" y="2478"/>
                <a:chExt cx="362" cy="680"/>
              </a:xfrm>
            </p:grpSpPr>
            <p:grpSp>
              <p:nvGrpSpPr>
                <p:cNvPr id="15" name="Group 29"/>
                <p:cNvGrpSpPr>
                  <a:grpSpLocks/>
                </p:cNvGrpSpPr>
                <p:nvPr/>
              </p:nvGrpSpPr>
              <p:grpSpPr bwMode="auto">
                <a:xfrm>
                  <a:off x="3878" y="2478"/>
                  <a:ext cx="362" cy="92"/>
                  <a:chOff x="2517" y="2704"/>
                  <a:chExt cx="544" cy="91"/>
                </a:xfrm>
              </p:grpSpPr>
              <p:sp>
                <p:nvSpPr>
                  <p:cNvPr id="1538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795"/>
                    <a:ext cx="54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62" y="2704"/>
                    <a:ext cx="91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4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5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5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86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" y="2704"/>
                    <a:ext cx="90" cy="9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381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3878" y="2568"/>
                  <a:ext cx="227" cy="5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79" name="Line 57"/>
              <p:cNvSpPr>
                <a:spLocks noChangeShapeType="1"/>
              </p:cNvSpPr>
              <p:nvPr/>
            </p:nvSpPr>
            <p:spPr bwMode="auto">
              <a:xfrm>
                <a:off x="4150" y="37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70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3878" y="3385"/>
              <a:ext cx="136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_AlgeriusNr"/>
                </a:rPr>
                <a:t>а</a:t>
              </a:r>
            </a:p>
          </p:txBody>
        </p:sp>
        <p:sp>
          <p:nvSpPr>
            <p:cNvPr id="15371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340" y="3339"/>
              <a:ext cx="136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_AlgeriusNr"/>
                </a:rPr>
                <a:t>а</a:t>
              </a:r>
            </a:p>
          </p:txBody>
        </p:sp>
        <p:sp>
          <p:nvSpPr>
            <p:cNvPr id="15372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1791" y="3249"/>
              <a:ext cx="136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_AlgeriusNr"/>
                </a:rPr>
                <a:t>б</a:t>
              </a:r>
            </a:p>
          </p:txBody>
        </p:sp>
        <p:sp>
          <p:nvSpPr>
            <p:cNvPr id="15373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5420" y="3385"/>
              <a:ext cx="136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_AlgeriusNr"/>
                </a:rPr>
                <a:t>б</a:t>
              </a:r>
            </a:p>
          </p:txBody>
        </p:sp>
      </p:grpSp>
      <p:sp>
        <p:nvSpPr>
          <p:cNvPr id="15365" name="WordArt 68"/>
          <p:cNvSpPr>
            <a:spLocks noChangeArrowheads="1" noChangeShapeType="1" noTextEdit="1"/>
          </p:cNvSpPr>
          <p:nvPr/>
        </p:nvSpPr>
        <p:spPr bwMode="auto">
          <a:xfrm>
            <a:off x="6300788" y="5013325"/>
            <a:ext cx="523875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_AlgeriusNr"/>
              </a:rPr>
              <a:t>рис 2</a:t>
            </a:r>
          </a:p>
        </p:txBody>
      </p:sp>
      <p:sp>
        <p:nvSpPr>
          <p:cNvPr id="15366" name="WordArt 69"/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23875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_AlgeriusNr"/>
              </a:rPr>
              <a:t>рис 1</a:t>
            </a:r>
          </a:p>
        </p:txBody>
      </p:sp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0" y="558958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3200" b="1" i="1" dirty="0"/>
              <a:t>Какой из подвешенных шариков рис 2 имеет больший заряд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543568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 1.</a:t>
            </a:r>
            <a:r>
              <a:rPr lang="ru-RU" sz="2000" b="1" i="1" dirty="0" smtClean="0">
                <a:latin typeface="Arial Black" pitchFamily="34" charset="0"/>
              </a:rPr>
              <a:t>Тело, которое наэлектризовано: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:нагревается.</a:t>
            </a:r>
            <a:br>
              <a:rPr lang="ru-RU" sz="2000" dirty="0" smtClean="0"/>
            </a:br>
            <a:r>
              <a:rPr lang="ru-RU" sz="2000" dirty="0" smtClean="0"/>
              <a:t>:охлаждается:</a:t>
            </a:r>
            <a:br>
              <a:rPr lang="ru-RU" sz="2000" dirty="0" smtClean="0"/>
            </a:br>
            <a:r>
              <a:rPr lang="ru-RU" sz="2000" dirty="0" smtClean="0"/>
              <a:t>:приходит в движение.</a:t>
            </a:r>
            <a:br>
              <a:rPr lang="ru-RU" sz="2000" dirty="0" smtClean="0"/>
            </a:br>
            <a:r>
              <a:rPr lang="ru-RU" sz="2000" dirty="0" smtClean="0"/>
              <a:t>:притягивает к себе другие тела.</a:t>
            </a:r>
            <a:br>
              <a:rPr lang="ru-RU" sz="2000" dirty="0" smtClean="0"/>
            </a:br>
            <a:r>
              <a:rPr lang="ru-RU" sz="2000" b="1" i="1" dirty="0" smtClean="0">
                <a:latin typeface="Arial Black" pitchFamily="34" charset="0"/>
              </a:rPr>
              <a:t>2. Электрические заряды бывают: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:положительными.</a:t>
            </a:r>
            <a:br>
              <a:rPr lang="ru-RU" sz="2000" dirty="0" smtClean="0"/>
            </a:br>
            <a:r>
              <a:rPr lang="ru-RU" sz="2000" dirty="0" smtClean="0"/>
              <a:t>:отрицательными.</a:t>
            </a:r>
            <a:br>
              <a:rPr lang="ru-RU" sz="2000" dirty="0" smtClean="0"/>
            </a:br>
            <a:r>
              <a:rPr lang="ru-RU" sz="2000" dirty="0" smtClean="0"/>
              <a:t>:положительными и отрицательными.</a:t>
            </a:r>
            <a:br>
              <a:rPr lang="ru-RU" sz="2000" dirty="0" smtClean="0"/>
            </a:br>
            <a:r>
              <a:rPr lang="ru-RU" sz="2000" dirty="0" smtClean="0"/>
              <a:t>:разными.</a:t>
            </a:r>
            <a:br>
              <a:rPr lang="ru-RU" sz="2000" dirty="0" smtClean="0"/>
            </a:br>
            <a:r>
              <a:rPr lang="ru-RU" sz="2000" b="1" i="1" dirty="0" smtClean="0">
                <a:latin typeface="Arial Black" pitchFamily="34" charset="0"/>
              </a:rPr>
              <a:t>3. Как взаимодействуют наэлектризованные тела?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Тела с зарядами одного знака притягиваются.</a:t>
            </a:r>
            <a:br>
              <a:rPr lang="ru-RU" sz="2000" dirty="0" smtClean="0"/>
            </a:br>
            <a:r>
              <a:rPr lang="ru-RU" sz="2000" dirty="0" smtClean="0"/>
              <a:t>Тела с зарядами разного знака отталкиваются.</a:t>
            </a:r>
            <a:br>
              <a:rPr lang="ru-RU" sz="2000" dirty="0" smtClean="0"/>
            </a:br>
            <a:r>
              <a:rPr lang="ru-RU" sz="2000" dirty="0" smtClean="0"/>
              <a:t>Если у тел заряды одного знака, они отталкиваются, если разного - притягиваются.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Arial Black" pitchFamily="34" charset="0"/>
              </a:rPr>
              <a:t>Цели урока: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Познакомить с электризацией тел трением друг о друга, двумя родами зарядов и взаимодействии одноименно и разноименных зарядов;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Развивать познавательный интерес к предмету, внимание, память;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Формировать навыки развития речи на примере объяснения увиденных явлений.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92935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Arial Black" pitchFamily="34" charset="0"/>
              </a:rPr>
              <a:t>4. В каком случае правильно изображено взаимодействие заряженных тел?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1.</a:t>
            </a:r>
            <a:br>
              <a:rPr lang="ru-RU" sz="1600" dirty="0" smtClean="0"/>
            </a:br>
            <a:r>
              <a:rPr lang="ru-RU" sz="1600" dirty="0" smtClean="0"/>
              <a:t>№ 2.</a:t>
            </a:r>
            <a:br>
              <a:rPr lang="ru-RU" sz="1600" dirty="0" smtClean="0"/>
            </a:br>
            <a:r>
              <a:rPr lang="ru-RU" sz="1600" dirty="0" smtClean="0"/>
              <a:t>№ 3.</a:t>
            </a:r>
            <a:br>
              <a:rPr lang="ru-RU" sz="1600" dirty="0" smtClean="0"/>
            </a:br>
            <a:r>
              <a:rPr lang="ru-RU" sz="1600" dirty="0" smtClean="0"/>
              <a:t>Нет правильного изображения.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>
                <a:latin typeface="Arial Black" pitchFamily="34" charset="0"/>
              </a:rPr>
              <a:t>5. Какие бумажные цилиндрики, показанные на рисунке, не заряжены, а каким сообщены одноименные заряды?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3; № 1.</a:t>
            </a:r>
            <a:br>
              <a:rPr lang="ru-RU" sz="1600" dirty="0" smtClean="0"/>
            </a:br>
            <a:r>
              <a:rPr lang="ru-RU" sz="1600" dirty="0" smtClean="0"/>
              <a:t>№ 3; № 2.</a:t>
            </a:r>
            <a:br>
              <a:rPr lang="ru-RU" sz="1600" dirty="0" smtClean="0"/>
            </a:br>
            <a:r>
              <a:rPr lang="ru-RU" sz="1600" dirty="0" smtClean="0"/>
              <a:t>№ 1; № 3.</a:t>
            </a:r>
            <a:br>
              <a:rPr lang="ru-RU" sz="1600" dirty="0" smtClean="0"/>
            </a:br>
            <a:r>
              <a:rPr lang="ru-RU" sz="1600" dirty="0" smtClean="0"/>
              <a:t>№ 1; № 2.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400" b="1" i="1" dirty="0" smtClean="0">
                <a:latin typeface="Arial Black" pitchFamily="34" charset="0"/>
              </a:rPr>
              <a:t>6. В каких случаях эти наэлектризованные шарики должны отталкиваться?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№ 1 и № 3.</a:t>
            </a:r>
            <a:br>
              <a:rPr lang="ru-RU" sz="1600" dirty="0" smtClean="0"/>
            </a:br>
            <a:r>
              <a:rPr lang="ru-RU" sz="1600" dirty="0" smtClean="0"/>
              <a:t>№ 2 и № 4.</a:t>
            </a:r>
            <a:br>
              <a:rPr lang="ru-RU" sz="1600" dirty="0" smtClean="0"/>
            </a:br>
            <a:r>
              <a:rPr lang="ru-RU" sz="1600" dirty="0" smtClean="0"/>
              <a:t>№ 2 и № 4.</a:t>
            </a:r>
            <a:br>
              <a:rPr lang="ru-RU" sz="1600" dirty="0" smtClean="0"/>
            </a:br>
            <a:r>
              <a:rPr lang="ru-RU" sz="1600" dirty="0" smtClean="0"/>
              <a:t>№ 2и № 3.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85860"/>
            <a:ext cx="2343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28934"/>
            <a:ext cx="2209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857760"/>
            <a:ext cx="298704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592935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Arial Black" pitchFamily="34" charset="0"/>
              </a:rPr>
              <a:t>7. Два тела, обладая положительным зарядом, отталкиваются. Как они будут взаимодействовать, если одно из них приобретет отрицательный заряд? Если отрицательно наэлектризованными станут оба тела?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Притянутся в обоих случаях.</a:t>
            </a:r>
            <a:br>
              <a:rPr lang="ru-RU" sz="1600" dirty="0" smtClean="0"/>
            </a:br>
            <a:r>
              <a:rPr lang="ru-RU" sz="1600" dirty="0" smtClean="0"/>
              <a:t>В том и другом случае оттолкнутся.</a:t>
            </a:r>
            <a:br>
              <a:rPr lang="ru-RU" sz="1600" dirty="0" smtClean="0"/>
            </a:br>
            <a:r>
              <a:rPr lang="ru-RU" sz="1600" dirty="0" smtClean="0"/>
              <a:t>Притянутся; оттолкнутся.</a:t>
            </a:r>
            <a:br>
              <a:rPr lang="ru-RU" sz="1600" dirty="0" smtClean="0"/>
            </a:br>
            <a:r>
              <a:rPr lang="ru-RU" sz="1600" dirty="0" smtClean="0"/>
              <a:t>Оттолкнутся; притянутся.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>
                <a:latin typeface="Arial Black" pitchFamily="34" charset="0"/>
              </a:rPr>
              <a:t>8. К наэлектризованным шарам, знаки зарядов которых неизвестны, подносят палочки с зарядом известного знака. На каком рисунке показан шар, имеющий отрицательный заряд?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№ 1.</a:t>
            </a:r>
            <a:br>
              <a:rPr lang="ru-RU" sz="1600" dirty="0" smtClean="0"/>
            </a:br>
            <a:r>
              <a:rPr lang="ru-RU" sz="1600" dirty="0" smtClean="0"/>
              <a:t>№ 2.</a:t>
            </a:r>
            <a:br>
              <a:rPr lang="ru-RU" sz="1600" dirty="0" smtClean="0"/>
            </a:br>
            <a:r>
              <a:rPr lang="ru-RU" sz="1600" dirty="0" smtClean="0"/>
              <a:t>№ 3</a:t>
            </a:r>
            <a:endParaRPr lang="ru-RU" sz="1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357694"/>
            <a:ext cx="2609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55840" y="1633132"/>
            <a:ext cx="4014720" cy="4526396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93000"/>
              </a:lnSpc>
              <a:buFont typeface="Wingdings" pitchFamily="2" charset="2"/>
              <a:buNone/>
              <a:defRPr/>
            </a:pPr>
            <a:r>
              <a:rPr lang="en-GB" dirty="0" smtClean="0">
                <a:solidFill>
                  <a:srgbClr val="0000FF"/>
                </a:solidFill>
              </a:rPr>
              <a:t>   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точки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зрения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физики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живая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электростанция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каждой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клетке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его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тела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множество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генераторов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GB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митохондрий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непрерывно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вырабатывающих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энергию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организме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виде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статического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электричества</a:t>
            </a: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5681" y="1600009"/>
            <a:ext cx="4016160" cy="4450067"/>
          </a:xfrm>
        </p:spPr>
        <p:txBody>
          <a:bodyPr lIns="0" tIns="0" rIns="0" bIns="0">
            <a:normAutofit lnSpcReduction="10000"/>
          </a:bodyPr>
          <a:lstStyle/>
          <a:p>
            <a:pPr eaLnBrk="1" hangingPunct="1"/>
            <a:endParaRPr lang="ru-RU" sz="32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200" y="1468955"/>
            <a:ext cx="4165920" cy="5062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714744" y="357166"/>
            <a:ext cx="4977097" cy="5774999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3000"/>
              </a:lnSpc>
              <a:buNone/>
              <a:defRPr/>
            </a:pPr>
            <a:r>
              <a:rPr lang="en-GB" sz="2800" dirty="0" smtClean="0">
                <a:solidFill>
                  <a:srgbClr val="0000FF"/>
                </a:solidFill>
              </a:rPr>
              <a:t>  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Лишнее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»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электричество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может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привести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к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серьёзным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сбоям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работе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органов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и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систем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нервным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стрессам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и </a:t>
            </a:r>
            <a:r>
              <a:rPr lang="en-GB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инсультам</a:t>
            </a:r>
            <a:r>
              <a:rPr lang="en-GB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3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93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latin typeface="Comic Sans MS" pitchFamily="66" charset="0"/>
              </a:rPr>
              <a:t>«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Лишнее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электричество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обязательно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должно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выводиться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из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организма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способом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заземления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протяжении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тысячелетий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наши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предки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ходили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земле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босиком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заземляясь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естественным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путем</a:t>
            </a:r>
            <a:r>
              <a:rPr lang="en-GB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142984"/>
            <a:ext cx="2643206" cy="527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14290"/>
            <a:ext cx="4643470" cy="3279517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lnSpc>
                <a:spcPct val="93000"/>
              </a:lnSpc>
              <a:buNone/>
              <a:defRPr/>
            </a:pP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Потом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человек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изобрел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обувь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защитил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ноги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переохлаждения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и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повреждений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этом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оторвался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земли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нарушив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правила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«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энергетической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безопасности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»,</a:t>
            </a:r>
            <a:r>
              <a:rPr lang="ru-RU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которые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спасли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организм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разрушительного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действия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электрического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«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врага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».</a:t>
            </a:r>
            <a:endParaRPr lang="ru-RU" sz="1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0" indent="0">
              <a:lnSpc>
                <a:spcPct val="93000"/>
              </a:lnSpc>
              <a:buNone/>
              <a:defRPr/>
            </a:pPr>
            <a:endParaRPr lang="ru-RU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3000"/>
              </a:lnSpc>
              <a:buNone/>
              <a:defRPr/>
            </a:pP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наши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дни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большинство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людей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практически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лишены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сбросить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лишнее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электричество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расплачиваются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своим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здоровьем</a:t>
            </a:r>
            <a:r>
              <a:rPr lang="en-GB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sz="1800" b="1" i="1" dirty="0" smtClean="0"/>
              <a:t> </a:t>
            </a:r>
            <a:endParaRPr lang="en-GB" sz="1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2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5388480" y="1604329"/>
            <a:ext cx="3300480" cy="4526396"/>
          </a:xfrm>
        </p:spPr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r="-93"/>
          <a:stretch>
            <a:fillRect/>
          </a:stretch>
        </p:blipFill>
        <p:spPr bwMode="auto">
          <a:xfrm>
            <a:off x="5159521" y="1306218"/>
            <a:ext cx="3395520" cy="4857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2" y="3558614"/>
            <a:ext cx="4017628" cy="2861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24801" y="259227"/>
            <a:ext cx="8228160" cy="1144921"/>
          </a:xfrm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Накопление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статического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электричества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5170" y="1741145"/>
            <a:ext cx="8553659" cy="4424160"/>
          </a:xfr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  <a:defRPr/>
            </a:pPr>
            <a:r>
              <a:rPr lang="en-GB" b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</a:t>
            </a:r>
            <a:endParaRPr lang="en-GB" b="1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 flipH="1" flipV="1">
            <a:off x="2448000" y="2610995"/>
            <a:ext cx="982080" cy="982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306080" y="1960046"/>
            <a:ext cx="2285280" cy="655268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синтетич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.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одежда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 flipV="1">
            <a:off x="5551200" y="2448258"/>
            <a:ext cx="979200" cy="982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5715360" y="1795869"/>
            <a:ext cx="2285280" cy="653829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резиновая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обувь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H="1">
            <a:off x="1958400" y="4082829"/>
            <a:ext cx="1471680" cy="9793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4160" y="5062132"/>
            <a:ext cx="2283840" cy="653829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линолиум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и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пластик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4245120" y="4245566"/>
            <a:ext cx="1440" cy="11434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428641" y="5389046"/>
            <a:ext cx="2122560" cy="97930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ковровые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покрытия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>
            <a:off x="5715360" y="4082829"/>
            <a:ext cx="979200" cy="97930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6367680" y="5062132"/>
            <a:ext cx="2449440" cy="816565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железобетонные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стены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2321" y="1142041"/>
            <a:ext cx="7904160" cy="4442866"/>
          </a:xfrm>
        </p:spPr>
        <p:txBody>
          <a:bodyPr lIns="0" tIns="0" rIns="0" bIns="0" anchor="ctr"/>
          <a:lstStyle/>
          <a:p>
            <a:pPr algn="l" eaLnBrk="1" hangingPunct="1">
              <a:lnSpc>
                <a:spcPct val="93000"/>
              </a:lnSpc>
              <a:defRPr/>
            </a:pP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если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здороваясь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руку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или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прикоснувшись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к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металлической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поверхности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вы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чувствуете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удар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током</a:t>
            </a:r>
            <a:r>
              <a:rPr lang="ru-RU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знайте</a:t>
            </a:r>
            <a:r>
              <a:rPr lang="ru-RU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ваш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организм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подает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сигнал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тревоги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о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том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что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его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переполняет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«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вредная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</a:t>
            </a:r>
            <a:r>
              <a:rPr lang="ru-RU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энергия</a:t>
            </a:r>
            <a:r>
              <a:rPr lang="ru-RU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от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которой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нужно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срочно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33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избавиться</a:t>
            </a:r>
            <a:r>
              <a:rPr lang="en-GB" sz="3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285728"/>
            <a:ext cx="3140459" cy="6286544"/>
          </a:xfrm>
        </p:spPr>
        <p:txBody>
          <a:bodyPr lIns="0" tIns="0" rIns="0" bIns="0"/>
          <a:lstStyle/>
          <a:p>
            <a:pPr marL="0" indent="0">
              <a:lnSpc>
                <a:spcPct val="93000"/>
              </a:lnSpc>
              <a:buNone/>
              <a:defRPr/>
            </a:pPr>
            <a:r>
              <a:rPr lang="en-GB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Сбросить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»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её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трудно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достаточно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в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течение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3-5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мин</a:t>
            </a:r>
            <a:r>
              <a:rPr lang="ru-RU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ут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подержаться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любые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металлические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предметы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водопроводные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краны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батареи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и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т.п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r>
              <a:rPr lang="ru-RU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причём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лучше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всего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делать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это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регулярно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несколько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раз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в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день</a:t>
            </a:r>
            <a:r>
              <a:rPr lang="ru-RU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>
              <a:lnSpc>
                <a:spcPct val="93000"/>
              </a:lnSpc>
              <a:buNone/>
              <a:defRPr/>
            </a:pPr>
            <a:endParaRPr lang="ru-RU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3000"/>
              </a:lnSpc>
              <a:buNone/>
              <a:defRPr/>
            </a:pPr>
            <a:endParaRPr lang="ru-RU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3000"/>
              </a:lnSpc>
              <a:buNone/>
              <a:defRPr/>
            </a:pP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вечером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придя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домой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работы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можно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провести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полное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энергетическое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очищение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организма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этого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наполните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ванну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водой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комнатной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температуры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5-10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встаньте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неё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обеими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ногами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а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затем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сделайте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20-30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медленных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приседаний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опуская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воду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разведёнными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веером</a:t>
            </a:r>
            <a:r>
              <a:rPr lang="en-GB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пальцами</a:t>
            </a:r>
            <a:r>
              <a:rPr lang="ru-RU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192" y="123830"/>
            <a:ext cx="2592018" cy="4342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7610" y="2068047"/>
            <a:ext cx="2916020" cy="4406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50240" y="194421"/>
            <a:ext cx="8229600" cy="1144920"/>
          </a:xfrm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  <a:defRPr/>
            </a:pPr>
            <a:r>
              <a:rPr lang="en-GB" b="1" i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Результаты</a:t>
            </a:r>
            <a:r>
              <a:rPr lang="en-GB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b="1" i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заземления</a:t>
            </a:r>
            <a:endParaRPr lang="en-GB" b="1" i="1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3591361" y="1960047"/>
            <a:ext cx="2285280" cy="3591737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 flipH="1" flipV="1">
            <a:off x="2005921" y="2478501"/>
            <a:ext cx="1310400" cy="9821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H="1">
            <a:off x="2121121" y="4408304"/>
            <a:ext cx="1308960" cy="6538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 flipV="1">
            <a:off x="6040801" y="2448257"/>
            <a:ext cx="1141920" cy="8194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5878080" y="4408304"/>
            <a:ext cx="980640" cy="6538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89600" y="1468955"/>
            <a:ext cx="2449440" cy="81656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избавляет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от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статического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электричества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16480" y="5062132"/>
            <a:ext cx="2285280" cy="81656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нормализует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давление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858721" y="1633132"/>
            <a:ext cx="2121120" cy="81656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снимает</a:t>
            </a: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усталость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858721" y="5062132"/>
            <a:ext cx="1794240" cy="97930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40816" rIns="81631" bIns="40816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поднимает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 </a:t>
            </a:r>
            <a:r>
              <a:rPr lang="en-GB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" charset="0"/>
              </a:rPr>
              <a:t>настроение</a:t>
            </a:r>
            <a:endParaRPr lang="en-GB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ejaVu Sans" charset="0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360" y="1633131"/>
            <a:ext cx="2449440" cy="3918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1285884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Рефлексия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Нарисуйте, на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листочках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какой заряд вы получили от сегодняшнего урока.</a:t>
            </a:r>
            <a:r>
              <a:rPr lang="ru-RU" sz="2000" b="1" i="1" dirty="0"/>
              <a:t> 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Если вам понравился материал урока, но не все понятно рисуете положительный и отрицательный заряд.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b="1" i="1" dirty="0"/>
              <a:t>Если вам ничего непонятно вы рисуете отрицательный заряд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r>
              <a:rPr lang="ru-RU" sz="2000" b="1" i="1" dirty="0"/>
              <a:t>Если понравилось и все понятно. То рисуете положительный заряд.</a:t>
            </a:r>
          </a:p>
        </p:txBody>
      </p:sp>
      <p:pic>
        <p:nvPicPr>
          <p:cNvPr id="59407" name="Picture 1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882650" cy="887412"/>
          </a:xfrm>
          <a:prstGeom prst="rect">
            <a:avLst/>
          </a:prstGeom>
          <a:noFill/>
        </p:spPr>
      </p:pic>
      <p:pic>
        <p:nvPicPr>
          <p:cNvPr id="59408" name="Picture 1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286388"/>
            <a:ext cx="882650" cy="887413"/>
          </a:xfrm>
          <a:prstGeom prst="rect">
            <a:avLst/>
          </a:prstGeom>
          <a:noFill/>
        </p:spPr>
      </p:pic>
      <p:pic>
        <p:nvPicPr>
          <p:cNvPr id="59409" name="Picture 17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143248"/>
            <a:ext cx="936625" cy="863600"/>
          </a:xfrm>
          <a:prstGeom prst="rect">
            <a:avLst/>
          </a:prstGeom>
          <a:noFill/>
        </p:spPr>
      </p:pic>
      <p:pic>
        <p:nvPicPr>
          <p:cNvPr id="59410" name="Picture 18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14818"/>
            <a:ext cx="936625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Ход урока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ru-RU" sz="4000" smtClean="0"/>
              <a:t>Формирование новых знаний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smtClean="0"/>
              <a:t>А знаете ли вы, что…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mtClean="0"/>
              <a:t>Электризация тел.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mtClean="0"/>
              <a:t>Два рода зарядов.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smtClean="0"/>
              <a:t>Взаимодействие зарядов.</a:t>
            </a:r>
          </a:p>
          <a:p>
            <a:pPr eaLnBrk="1" hangingPunct="1"/>
            <a:endParaRPr lang="ru-RU" smtClean="0"/>
          </a:p>
        </p:txBody>
      </p:sp>
      <p:pic>
        <p:nvPicPr>
          <p:cNvPr id="5124" name="Picture 4" descr="j03055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076700"/>
            <a:ext cx="237648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727" b="10727"/>
          <a:stretch>
            <a:fillRect/>
          </a:stretch>
        </p:blipFill>
        <p:spPr bwMode="auto">
          <a:xfrm>
            <a:off x="4071934" y="571480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14818"/>
            <a:ext cx="5867400" cy="714380"/>
          </a:xfrm>
        </p:spPr>
        <p:txBody>
          <a:bodyPr/>
          <a:lstStyle/>
          <a:p>
            <a:r>
              <a:rPr lang="ru-RU" i="1" dirty="0" smtClean="0">
                <a:latin typeface="Arial Black" pitchFamily="34" charset="0"/>
              </a:rPr>
              <a:t>Так что же это за явление?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6" name="Содержимое 5" descr="http://class.tomsk.ru/files/site/lebedeva/22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714356"/>
            <a:ext cx="1942857" cy="264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929199"/>
            <a:ext cx="6572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 Black" pitchFamily="34" charset="0"/>
              </a:rPr>
              <a:t>Электризация.</a:t>
            </a:r>
          </a:p>
          <a:p>
            <a:r>
              <a:rPr lang="ru-RU" sz="1600" b="1" i="1" dirty="0" smtClean="0">
                <a:latin typeface="Arial Black" pitchFamily="34" charset="0"/>
              </a:rPr>
              <a:t>Вредная, полезная. </a:t>
            </a:r>
          </a:p>
          <a:p>
            <a:r>
              <a:rPr lang="ru-RU" sz="1600" b="1" i="1" dirty="0" smtClean="0">
                <a:latin typeface="Arial Black" pitchFamily="34" charset="0"/>
              </a:rPr>
              <a:t>Притягиваются, трутся, искрятся.</a:t>
            </a:r>
          </a:p>
          <a:p>
            <a:r>
              <a:rPr lang="ru-RU" sz="1600" b="1" i="1" dirty="0" smtClean="0">
                <a:latin typeface="Arial Black" pitchFamily="34" charset="0"/>
              </a:rPr>
              <a:t>Сообщение телу электрического заряда.</a:t>
            </a:r>
          </a:p>
          <a:p>
            <a:r>
              <a:rPr lang="ru-RU" sz="1600" b="1" i="1" dirty="0" smtClean="0">
                <a:latin typeface="Arial Black" pitchFamily="34" charset="0"/>
              </a:rPr>
              <a:t>Ей поддаются все тела.</a:t>
            </a:r>
            <a:endParaRPr lang="ru-RU" sz="1600" b="1" i="1" dirty="0">
              <a:latin typeface="Arial Black" pitchFamily="34" charset="0"/>
            </a:endParaRPr>
          </a:p>
        </p:txBody>
      </p:sp>
      <p:pic>
        <p:nvPicPr>
          <p:cNvPr id="10" name="Picture 4" descr="сиян поллярн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214686"/>
            <a:ext cx="35052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49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71480"/>
            <a:ext cx="2387590" cy="2357454"/>
          </a:xfrm>
          <a:prstGeom prst="rect">
            <a:avLst/>
          </a:prstGeom>
          <a:noFill/>
        </p:spPr>
      </p:pic>
      <p:pic>
        <p:nvPicPr>
          <p:cNvPr id="9" name="Рисунок 6" descr="http://planeta.edu.tomsk.ru/files/site/lebedeva/32-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000240"/>
            <a:ext cx="157163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5430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dirty="0" smtClean="0"/>
              <a:t>Домашнее задание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Impact" pitchFamily="34" charset="0"/>
              </a:rPr>
              <a:t>§</a:t>
            </a:r>
            <a:r>
              <a:rPr lang="ru-RU" i="1" dirty="0" smtClean="0">
                <a:latin typeface="Impact" pitchFamily="34" charset="0"/>
              </a:rPr>
              <a:t>25 </a:t>
            </a:r>
            <a:r>
              <a:rPr lang="ru-RU" i="1" smtClean="0">
                <a:latin typeface="Impact" pitchFamily="34" charset="0"/>
              </a:rPr>
              <a:t>прочитать; уп</a:t>
            </a:r>
            <a:r>
              <a:rPr lang="ru-RU" i="1" smtClean="0">
                <a:latin typeface="Impact" pitchFamily="34" charset="0"/>
              </a:rPr>
              <a:t>р</a:t>
            </a:r>
            <a:r>
              <a:rPr lang="ru-RU" i="1" dirty="0" smtClean="0">
                <a:latin typeface="Impact" pitchFamily="34" charset="0"/>
              </a:rPr>
              <a:t>. 18</a:t>
            </a:r>
            <a:r>
              <a:rPr lang="ru-RU" i="1" dirty="0">
                <a:latin typeface="Impact" pitchFamily="34" charset="0"/>
              </a:rPr>
              <a:t>;</a:t>
            </a:r>
            <a:r>
              <a:rPr lang="ru-RU" i="1" dirty="0" smtClean="0">
                <a:latin typeface="Impact" pitchFamily="34" charset="0"/>
              </a:rPr>
              <a:t> </a:t>
            </a:r>
            <a:r>
              <a:rPr lang="ru-RU" i="1" dirty="0" smtClean="0">
                <a:latin typeface="Impact" pitchFamily="34" charset="0"/>
              </a:rPr>
              <a:t>провести опыт: «Поднести к струйке воды ручку, наэлектризованную о шерсть». </a:t>
            </a:r>
          </a:p>
          <a:p>
            <a:pPr eaLnBrk="1" hangingPunct="1"/>
            <a:r>
              <a:rPr lang="ru-RU" i="1" dirty="0" smtClean="0">
                <a:latin typeface="Impact" pitchFamily="34" charset="0"/>
              </a:rPr>
              <a:t>И сделать вывод об электризации воды.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                  </a:t>
            </a:r>
            <a:r>
              <a:rPr lang="ru-RU" sz="4400" b="1" i="1" dirty="0" smtClean="0">
                <a:latin typeface="Arial Black" pitchFamily="34" charset="0"/>
              </a:rPr>
              <a:t>СПАСИБО</a:t>
            </a:r>
          </a:p>
          <a:p>
            <a:pPr eaLnBrk="1" hangingPunct="1"/>
            <a:r>
              <a:rPr lang="ru-RU" sz="4400" b="1" i="1" dirty="0" smtClean="0">
                <a:latin typeface="Arial Black" pitchFamily="34" charset="0"/>
              </a:rPr>
              <a:t>                 ЗА УРОК !</a:t>
            </a:r>
            <a:endParaRPr lang="en-US" sz="4400" b="1" i="1" dirty="0" smtClean="0">
              <a:latin typeface="Arial Black" pitchFamily="34" charset="0"/>
            </a:endParaRPr>
          </a:p>
        </p:txBody>
      </p:sp>
      <p:pic>
        <p:nvPicPr>
          <p:cNvPr id="17412" name="Picture 4" descr="j0300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933825"/>
            <a:ext cx="18018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j03001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1876"/>
            <a:ext cx="17557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Наверное хоть раз в жизни вы наблюдали такое? </a:t>
            </a:r>
            <a:br>
              <a:rPr lang="ru-RU" sz="1800" dirty="0" smtClean="0"/>
            </a:br>
            <a:r>
              <a:rPr lang="ru-RU" sz="1800" b="1" i="1" dirty="0" smtClean="0"/>
              <a:t>ЧТО ЖЕ ЭТО ЗА ЯВЛЕНИЕ?</a:t>
            </a:r>
            <a:endParaRPr lang="ru-RU" sz="1800" dirty="0"/>
          </a:p>
        </p:txBody>
      </p:sp>
      <p:pic>
        <p:nvPicPr>
          <p:cNvPr id="4" name="Содержимое 5" descr="http://class.tomsk.ru/files/site/lebedeva/2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72264" y="1285860"/>
            <a:ext cx="1942857" cy="264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00570"/>
            <a:ext cx="2286016" cy="17859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Содержимое 4" descr="1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48" y="1714488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Расположение заряженных тел в электрическом пол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357298"/>
            <a:ext cx="29289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8"/>
            <a:ext cx="2357454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214686"/>
            <a:ext cx="1643075" cy="3143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686172" cy="635798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Comic Sans MS" pitchFamily="66" charset="0"/>
              </a:rPr>
              <a:t>История изучения электричества уходит далеко в прошлое. В </a:t>
            </a:r>
            <a:r>
              <a:rPr lang="en-US" sz="2000" b="1" i="1" dirty="0" smtClean="0">
                <a:latin typeface="Comic Sans MS" pitchFamily="66" charset="0"/>
              </a:rPr>
              <a:t>V</a:t>
            </a:r>
            <a:r>
              <a:rPr lang="ru-RU" sz="2000" b="1" i="1" dirty="0" smtClean="0">
                <a:latin typeface="Comic Sans MS" pitchFamily="66" charset="0"/>
              </a:rPr>
              <a:t> в. до н.э. в  древней Греции, в красивом городе </a:t>
            </a:r>
            <a:r>
              <a:rPr lang="ru-RU" sz="2000" b="1" i="1" dirty="0" err="1" smtClean="0">
                <a:latin typeface="Comic Sans MS" pitchFamily="66" charset="0"/>
              </a:rPr>
              <a:t>Милете</a:t>
            </a:r>
            <a:r>
              <a:rPr lang="ru-RU" sz="2000" b="1" i="1" dirty="0" smtClean="0">
                <a:latin typeface="Comic Sans MS" pitchFamily="66" charset="0"/>
              </a:rPr>
              <a:t> жил философ Фалес. И, вот однажды вечером к нему подходит его любимая дочь. Объясни, почему у меня путаются нитки, когда я работаю с веретеном, сделанным из янтаря, к пряже прилипают пыль, соломинки. Это очень не удобно.</a:t>
            </a:r>
          </a:p>
          <a:p>
            <a:r>
              <a:rPr lang="ru-RU" sz="2000" b="1" i="1" dirty="0" smtClean="0">
                <a:latin typeface="Comic Sans MS" pitchFamily="66" charset="0"/>
              </a:rPr>
              <a:t>Фалес берет янтарное веретено, потирает его и видит маленькие искорки.</a:t>
            </a:r>
          </a:p>
          <a:p>
            <a:endParaRPr lang="ru-RU" sz="1800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4810" y="214290"/>
            <a:ext cx="2334394" cy="335758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6" name="Picture 4" descr="сканирование0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2643206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Янтарь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1000109"/>
            <a:ext cx="3900486" cy="4929222"/>
          </a:xfrm>
        </p:spPr>
        <p:txBody>
          <a:bodyPr>
            <a:normAutofit/>
          </a:bodyPr>
          <a:lstStyle/>
          <a:p>
            <a:r>
              <a:rPr lang="ru-RU" sz="2000" i="1" u="sng" dirty="0" smtClean="0">
                <a:latin typeface="Comic Sans MS" pitchFamily="66" charset="0"/>
              </a:rPr>
              <a:t>Янтарь</a:t>
            </a:r>
            <a:r>
              <a:rPr lang="ru-RU" sz="2000" i="1" dirty="0" smtClean="0">
                <a:latin typeface="Comic Sans MS" pitchFamily="66" charset="0"/>
              </a:rPr>
              <a:t> - ископаемая смола хвойных деревьев,</a:t>
            </a:r>
            <a:r>
              <a:rPr lang="ru-RU" sz="2000" i="1" dirty="0" smtClean="0">
                <a:solidFill>
                  <a:srgbClr val="9A009A"/>
                </a:solidFill>
                <a:latin typeface="Comic Sans MS" pitchFamily="66" charset="0"/>
              </a:rPr>
              <a:t> которые росли на Земле сотни тысяч лет назад,</a:t>
            </a:r>
            <a:r>
              <a:rPr lang="ru-RU" sz="2000" i="1" dirty="0" smtClean="0">
                <a:latin typeface="Comic Sans MS" pitchFamily="66" charset="0"/>
              </a:rPr>
              <a:t> различных оттенков от светло – до буро – желтого.</a:t>
            </a:r>
            <a:r>
              <a:rPr lang="ru-RU" sz="2000" i="1" dirty="0" smtClean="0">
                <a:solidFill>
                  <a:srgbClr val="9A009A"/>
                </a:solidFill>
                <a:latin typeface="Comic Sans MS" pitchFamily="66" charset="0"/>
              </a:rPr>
              <a:t> </a:t>
            </a:r>
          </a:p>
          <a:p>
            <a:r>
              <a:rPr lang="ru-RU" sz="2000" i="1" dirty="0" smtClean="0">
                <a:solidFill>
                  <a:srgbClr val="9A009A"/>
                </a:solidFill>
                <a:latin typeface="Comic Sans MS" pitchFamily="66" charset="0"/>
              </a:rPr>
              <a:t>По – </a:t>
            </a:r>
            <a:r>
              <a:rPr lang="ru-RU" sz="2000" i="1" dirty="0" err="1" smtClean="0">
                <a:solidFill>
                  <a:srgbClr val="9A009A"/>
                </a:solidFill>
                <a:latin typeface="Comic Sans MS" pitchFamily="66" charset="0"/>
              </a:rPr>
              <a:t>гречески</a:t>
            </a:r>
            <a:r>
              <a:rPr lang="ru-RU" sz="2000" i="1" dirty="0" smtClean="0">
                <a:solidFill>
                  <a:srgbClr val="9A009A"/>
                </a:solidFill>
                <a:latin typeface="Comic Sans MS" pitchFamily="66" charset="0"/>
              </a:rPr>
              <a:t> янтарь – «электрон»,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что значит «солнечный камень»</a:t>
            </a:r>
            <a:endParaRPr lang="ru-RU" sz="2000" i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000" i="1" dirty="0" smtClean="0">
                <a:solidFill>
                  <a:srgbClr val="9A009A"/>
                </a:solidFill>
                <a:latin typeface="Comic Sans MS" pitchFamily="66" charset="0"/>
              </a:rPr>
              <a:t> отсюда и название «электричество». </a:t>
            </a:r>
            <a:endParaRPr lang="ru-RU" sz="2000" b="1" u="sng" dirty="0"/>
          </a:p>
        </p:txBody>
      </p:sp>
      <p:pic>
        <p:nvPicPr>
          <p:cNvPr id="5" name="Picture 7" descr="янтарь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928688"/>
            <a:ext cx="42148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Arial Black" pitchFamily="34" charset="0"/>
                <a:hlinkClick r:id="rId2" action="ppaction://hlinkfile"/>
              </a:rPr>
              <a:t>Электризация тел.</a:t>
            </a:r>
            <a:endParaRPr lang="ru-RU" sz="3200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kumimoji="1" lang="ru-RU" sz="2400" b="1" i="1" dirty="0" smtClean="0">
                <a:latin typeface="Comic Sans MS" pitchFamily="66" charset="0"/>
              </a:rPr>
              <a:t>Опыты показывают, что два тела – наэлектризованное и не</a:t>
            </a:r>
            <a:r>
              <a:rPr kumimoji="1" lang="en-US" sz="2400" b="1" i="1" dirty="0" smtClean="0">
                <a:latin typeface="Comic Sans MS" pitchFamily="66" charset="0"/>
              </a:rPr>
              <a:t> </a:t>
            </a:r>
            <a:r>
              <a:rPr kumimoji="1" lang="ru-RU" sz="2400" b="1" i="1" dirty="0" smtClean="0">
                <a:latin typeface="Comic Sans MS" pitchFamily="66" charset="0"/>
              </a:rPr>
              <a:t>наэлектризованное – всегда притягиваются. Примеры: пластмассовая авторучка и тонкая струйка воды, янтарь и сухие травинки. Опыты также показывают, что два тела, наэлектризованные трением друг о друга, тоже всегда притягиваются. Например, наэлектризовавшись трением о наше тело (при ходьбе, движениях рук и ног) шелковая рубашка или юбка притягивается, "липнет" к телу.</a:t>
            </a:r>
          </a:p>
          <a:p>
            <a:pPr algn="ctr">
              <a:spcBef>
                <a:spcPct val="50000"/>
              </a:spcBef>
            </a:pPr>
            <a:r>
              <a:rPr lang="ru-RU" sz="2800" b="1" i="1" u="sng" dirty="0" smtClean="0">
                <a:solidFill>
                  <a:srgbClr val="9A009A"/>
                </a:solidFill>
                <a:latin typeface="Arial Black" pitchFamily="34" charset="0"/>
              </a:rPr>
              <a:t>Так что же такое электризация? </a:t>
            </a:r>
          </a:p>
          <a:p>
            <a:pPr>
              <a:buClr>
                <a:schemeClr val="hlink"/>
              </a:buClr>
              <a:buFont typeface="Wingdings" pitchFamily="2" charset="2"/>
              <a:buChar char="l"/>
            </a:pPr>
            <a:r>
              <a:rPr lang="ru-RU" sz="2400" b="1" i="1" u="sng" dirty="0" smtClean="0">
                <a:latin typeface="Comic Sans MS" pitchFamily="66" charset="0"/>
              </a:rPr>
              <a:t>Электризация </a:t>
            </a:r>
            <a:r>
              <a:rPr lang="ru-RU" sz="2400" b="1" i="1" dirty="0" smtClean="0"/>
              <a:t>–</a:t>
            </a:r>
            <a:r>
              <a:rPr lang="ru-RU" sz="2400" b="1" dirty="0" smtClean="0"/>
              <a:t> </a:t>
            </a:r>
            <a:r>
              <a:rPr lang="ru-RU" sz="2400" i="1" dirty="0" smtClean="0">
                <a:solidFill>
                  <a:srgbClr val="9A009A"/>
                </a:solidFill>
                <a:latin typeface="Comic Sans MS" pitchFamily="66" charset="0"/>
              </a:rPr>
              <a:t>явление, в результате которого тело, после соприкосновения с другим телом приобретает свойство притягивать к себе различные предметы. </a:t>
            </a:r>
            <a:endParaRPr lang="ru-RU" sz="2400" b="1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50046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1638"/>
            <a:ext cx="4000528" cy="74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C:\Users\Павел\Desktop\benjamin-franklin-734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285861"/>
            <a:ext cx="16255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Павел\Desktop\Charles_François_de_Cisternay_du_F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0010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3214686"/>
            <a:ext cx="2786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Шарль Франсуа </a:t>
            </a:r>
            <a:r>
              <a:rPr lang="ru-RU" b="1" i="1" dirty="0" err="1" smtClean="0">
                <a:latin typeface="Comic Sans MS" pitchFamily="66" charset="0"/>
              </a:rPr>
              <a:t>Дюфэ</a:t>
            </a:r>
            <a:r>
              <a:rPr lang="ru-RU" b="1" i="1" dirty="0" smtClean="0">
                <a:latin typeface="Comic Sans MS" pitchFamily="66" charset="0"/>
              </a:rPr>
              <a:t> ввел понятие </a:t>
            </a:r>
            <a:r>
              <a:rPr lang="ru-RU" b="1" i="1" dirty="0" smtClean="0">
                <a:solidFill>
                  <a:srgbClr val="FF3300"/>
                </a:solidFill>
                <a:latin typeface="Comic Sans MS" pitchFamily="66" charset="0"/>
              </a:rPr>
              <a:t>"стеклянное"</a:t>
            </a:r>
            <a:r>
              <a:rPr lang="ru-RU" b="1" i="1" dirty="0" smtClean="0">
                <a:latin typeface="Comic Sans MS" pitchFamily="66" charset="0"/>
              </a:rPr>
              <a:t> электричество</a:t>
            </a:r>
          </a:p>
          <a:p>
            <a:r>
              <a:rPr lang="ru-RU" b="1" i="1" dirty="0" smtClean="0">
                <a:latin typeface="Comic Sans MS" pitchFamily="66" charset="0"/>
              </a:rPr>
              <a:t>(</a:t>
            </a:r>
            <a:r>
              <a:rPr lang="ru-RU" b="1" i="1" dirty="0" err="1" smtClean="0">
                <a:latin typeface="Comic Sans MS" pitchFamily="66" charset="0"/>
              </a:rPr>
              <a:t>разяд</a:t>
            </a:r>
            <a:r>
              <a:rPr lang="ru-RU" b="1" i="1" dirty="0" smtClean="0">
                <a:latin typeface="Comic Sans MS" pitchFamily="66" charset="0"/>
              </a:rPr>
              <a:t> полученный на стеклянной палочке).</a:t>
            </a:r>
          </a:p>
          <a:p>
            <a:r>
              <a:rPr lang="ru-RU" b="1" i="1" dirty="0" smtClean="0">
                <a:latin typeface="Comic Sans MS" pitchFamily="66" charset="0"/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«смоляное» </a:t>
            </a:r>
            <a:r>
              <a:rPr lang="ru-RU" b="1" i="1" dirty="0" smtClean="0">
                <a:latin typeface="Comic Sans MS" pitchFamily="66" charset="0"/>
              </a:rPr>
              <a:t>электричество </a:t>
            </a:r>
          </a:p>
          <a:p>
            <a:r>
              <a:rPr lang="ru-RU" b="1" i="1" dirty="0" smtClean="0">
                <a:latin typeface="Comic Sans MS" pitchFamily="66" charset="0"/>
              </a:rPr>
              <a:t>(</a:t>
            </a:r>
            <a:r>
              <a:rPr lang="ru-RU" b="1" i="1" dirty="0" err="1" smtClean="0">
                <a:latin typeface="Comic Sans MS" pitchFamily="66" charset="0"/>
              </a:rPr>
              <a:t>разяд</a:t>
            </a:r>
            <a:r>
              <a:rPr lang="ru-RU" b="1" i="1" dirty="0" smtClean="0">
                <a:latin typeface="Comic Sans MS" pitchFamily="66" charset="0"/>
              </a:rPr>
              <a:t> полученный на эбонитовой палочке)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1428736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Полвека спустя термины </a:t>
            </a:r>
            <a:r>
              <a:rPr lang="ru-RU" b="1" i="1" dirty="0" smtClean="0">
                <a:solidFill>
                  <a:srgbClr val="FF3300"/>
                </a:solidFill>
                <a:latin typeface="Comic Sans MS" pitchFamily="66" charset="0"/>
              </a:rPr>
              <a:t>"стеклянное"</a:t>
            </a:r>
            <a:r>
              <a:rPr lang="ru-RU" b="1" i="1" dirty="0" smtClean="0">
                <a:latin typeface="Comic Sans MS" pitchFamily="66" charset="0"/>
              </a:rPr>
              <a:t> и </a:t>
            </a:r>
            <a:r>
              <a:rPr lang="ru-RU" b="1" i="1" dirty="0" smtClean="0">
                <a:solidFill>
                  <a:srgbClr val="9A009A"/>
                </a:solidFill>
                <a:latin typeface="Comic Sans MS" pitchFamily="66" charset="0"/>
              </a:rPr>
              <a:t>"смоляное"</a:t>
            </a:r>
            <a:r>
              <a:rPr lang="ru-RU" b="1" i="1" dirty="0" smtClean="0">
                <a:latin typeface="Comic Sans MS" pitchFamily="66" charset="0"/>
              </a:rPr>
              <a:t> электричество были заменены на другие: </a:t>
            </a:r>
            <a:r>
              <a:rPr lang="ru-RU" b="1" i="1" dirty="0" smtClean="0">
                <a:solidFill>
                  <a:srgbClr val="FF3300"/>
                </a:solidFill>
                <a:latin typeface="Comic Sans MS" pitchFamily="66" charset="0"/>
              </a:rPr>
              <a:t>"положительный"</a:t>
            </a:r>
            <a:r>
              <a:rPr lang="ru-RU" b="1" i="1" dirty="0" smtClean="0">
                <a:latin typeface="Comic Sans MS" pitchFamily="66" charset="0"/>
              </a:rPr>
              <a:t> и </a:t>
            </a:r>
            <a:r>
              <a:rPr lang="ru-RU" b="1" i="1" dirty="0" smtClean="0">
                <a:solidFill>
                  <a:srgbClr val="9A009A"/>
                </a:solidFill>
                <a:latin typeface="Comic Sans MS" pitchFamily="66" charset="0"/>
              </a:rPr>
              <a:t>"отрицательный"</a:t>
            </a:r>
            <a:r>
              <a:rPr lang="ru-RU" b="1" i="1" dirty="0" smtClean="0">
                <a:latin typeface="Comic Sans MS" pitchFamily="66" charset="0"/>
              </a:rPr>
              <a:t> заряд. Эти названия сохранились до сегодняшнего дня: </a:t>
            </a:r>
            <a:br>
              <a:rPr lang="ru-RU" b="1" i="1" dirty="0" smtClean="0">
                <a:latin typeface="Comic Sans MS" pitchFamily="66" charset="0"/>
              </a:rPr>
            </a:br>
            <a:r>
              <a:rPr lang="ru-RU" b="1" i="1" dirty="0" smtClean="0">
                <a:latin typeface="Comic Sans MS" pitchFamily="66" charset="0"/>
              </a:rPr>
              <a:t>+</a:t>
            </a:r>
            <a:r>
              <a:rPr lang="ru-RU" b="1" i="1" dirty="0" err="1" smtClean="0">
                <a:latin typeface="Comic Sans MS" pitchFamily="66" charset="0"/>
              </a:rPr>
              <a:t>q</a:t>
            </a:r>
            <a:r>
              <a:rPr lang="ru-RU" b="1" i="1" dirty="0" smtClean="0">
                <a:latin typeface="Comic Sans MS" pitchFamily="66" charset="0"/>
              </a:rPr>
              <a:t>   – положительный заряд (так заряжается стекло, потертое о шелк; шерсть, потертая об эбонит).</a:t>
            </a:r>
          </a:p>
          <a:p>
            <a:r>
              <a:rPr lang="ru-RU" b="1" i="1" dirty="0" smtClean="0">
                <a:latin typeface="Comic Sans MS" pitchFamily="66" charset="0"/>
              </a:rPr>
              <a:t>–</a:t>
            </a:r>
            <a:r>
              <a:rPr lang="ru-RU" b="1" i="1" dirty="0" err="1" smtClean="0">
                <a:latin typeface="Comic Sans MS" pitchFamily="66" charset="0"/>
              </a:rPr>
              <a:t>q</a:t>
            </a:r>
            <a:r>
              <a:rPr lang="ru-RU" b="1" i="1" dirty="0" smtClean="0">
                <a:latin typeface="Comic Sans MS" pitchFamily="66" charset="0"/>
              </a:rPr>
              <a:t>   – отрицательный заряд (</a:t>
            </a:r>
            <a:r>
              <a:rPr lang="ru-RU" b="1" i="1" dirty="0" err="1" smtClean="0">
                <a:latin typeface="Comic Sans MS" pitchFamily="66" charset="0"/>
              </a:rPr>
              <a:t>заряд</a:t>
            </a:r>
            <a:r>
              <a:rPr lang="ru-RU" b="1" i="1" dirty="0" smtClean="0">
                <a:latin typeface="Comic Sans MS" pitchFamily="66" charset="0"/>
              </a:rPr>
              <a:t> шелка при трении о стекло; заряд эбонита при трении о шерсть).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Тело, получившее после натирания способность притягивать другие тела, наэлектризовано или ему сообщен электрический заряд.</a:t>
            </a:r>
            <a:b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  <a:t>Наэлектризованные тела  взаимодействуют друг   с     другом: </a:t>
            </a:r>
            <a:br>
              <a:rPr lang="ru-RU" sz="2800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800" b="1" i="1" u="sng" dirty="0" smtClean="0">
                <a:solidFill>
                  <a:srgbClr val="002060"/>
                </a:solidFill>
                <a:latin typeface="Arial Black" pitchFamily="34" charset="0"/>
              </a:rPr>
              <a:t>или      притягиваются ,  </a:t>
            </a:r>
            <a:br>
              <a:rPr lang="ru-RU" sz="2800" b="1" i="1" u="sng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i="1" u="sng" dirty="0" smtClean="0">
                <a:solidFill>
                  <a:srgbClr val="002060"/>
                </a:solidFill>
                <a:latin typeface="Arial Black" pitchFamily="34" charset="0"/>
              </a:rPr>
              <a:t>или отталкиваются.</a:t>
            </a:r>
            <a:br>
              <a:rPr lang="ru-RU" sz="2800" b="1" i="1" u="sng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2800" u="sng" dirty="0">
              <a:latin typeface="Arial Black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357694"/>
            <a:ext cx="2823970" cy="21857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1077</Words>
  <Application>Microsoft Office PowerPoint</Application>
  <PresentationFormat>Экран (4:3)</PresentationFormat>
  <Paragraphs>118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Электризация тел при соприкосновении. Взаимодействие заряженных тел.  Два рода зарядов </vt:lpstr>
      <vt:lpstr>Цели урока:</vt:lpstr>
      <vt:lpstr>Ход урока  Формирование новых знаний</vt:lpstr>
      <vt:lpstr>Наверное хоть раз в жизни вы наблюдали такое?  ЧТО ЖЕ ЭТО ЗА ЯВЛЕНИЕ?</vt:lpstr>
      <vt:lpstr>Презентация PowerPoint</vt:lpstr>
      <vt:lpstr>Янтарь </vt:lpstr>
      <vt:lpstr>Электризация тел.</vt:lpstr>
      <vt:lpstr>Презентация PowerPoint</vt:lpstr>
      <vt:lpstr>Тело, получившее после натирания способность притягивать другие тела, наэлектризовано или ему сообщен электрический заряд. Наэлектризованные тела  взаимодействуют друг   с     другом:  или      притягиваются ,   или отталкиваются. </vt:lpstr>
      <vt:lpstr>Презентация PowerPoint</vt:lpstr>
      <vt:lpstr>Презентация PowerPoint</vt:lpstr>
      <vt:lpstr>Презентация PowerPoint</vt:lpstr>
      <vt:lpstr>Электризация может происходить несколькими способами: </vt:lpstr>
      <vt:lpstr>Явления являющиеся следствием  электризации</vt:lpstr>
      <vt:lpstr>Презентация PowerPoint</vt:lpstr>
      <vt:lpstr>Презентация PowerPoint</vt:lpstr>
      <vt:lpstr>Презентация PowerPoint</vt:lpstr>
      <vt:lpstr>Закрепление</vt:lpstr>
      <vt:lpstr> 1.Тело, которое наэлектризовано: :нагревается. :охлаждается: :приходит в движение. :притягивает к себе другие тела. 2. Электрические заряды бывают: :положительными. :отрицательными. :положительными и отрицательными. :разными. 3. Как взаимодействуют наэлектризованные тела? Тела с зарядами одного знака притягиваются. Тела с зарядами разного знака отталкиваются. Если у тел заряды одного знака, они отталкиваются, если разного - притягиваются. </vt:lpstr>
      <vt:lpstr>4. В каком случае правильно изображено взаимодействие заряженных тел? № 1. № 2. № 3. Нет правильного изображения.  5. Какие бумажные цилиндрики, показанные на рисунке, не заряжены, а каким сообщены одноименные заряды?  № 3; № 1. № 3; № 2. № 1; № 3. № 1; № 2.  6. В каких случаях эти наэлектризованные шарики должны отталкиваться? № 1 и № 3. № 2 и № 4. № 2 и № 4. № 2и № 3. </vt:lpstr>
      <vt:lpstr>7. Два тела, обладая положительным зарядом, отталкиваются. Как они будут взаимодействовать, если одно из них приобретет отрицательный заряд? Если отрицательно наэлектризованными станут оба тела?  Притянутся в обоих случаях. В том и другом случае оттолкнутся. Притянутся; оттолкнутся. Оттолкнутся; притянутся.  8. К наэлектризованным шарам, знаки зарядов которых неизвестны, подносят палочки с зарядом известного знака. На каком рисунке показан шар, имеющий отрицательный заряд?  № 1. № 2. № 3</vt:lpstr>
      <vt:lpstr>Презентация PowerPoint</vt:lpstr>
      <vt:lpstr>Презентация PowerPoint</vt:lpstr>
      <vt:lpstr>Презентация PowerPoint</vt:lpstr>
      <vt:lpstr>Накопление статического электричества</vt:lpstr>
      <vt:lpstr>Презентация PowerPoint</vt:lpstr>
      <vt:lpstr>Презентация PowerPoint</vt:lpstr>
      <vt:lpstr>Результаты заземления</vt:lpstr>
      <vt:lpstr>Рефлексия Нарисуйте, на  листочках, какой заряд вы получили от сегодняшнего урока. </vt:lpstr>
      <vt:lpstr>Так что же это за явление?</vt:lpstr>
      <vt:lpstr>Домашнее задание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Электризация тел при соприкосновении. Взаимодействие заряженных тел. Два рода зарядов </dc:title>
  <dc:creator>UserXP</dc:creator>
  <cp:lastModifiedBy>LocalAdmin</cp:lastModifiedBy>
  <cp:revision>44</cp:revision>
  <dcterms:created xsi:type="dcterms:W3CDTF">2013-12-01T16:01:46Z</dcterms:created>
  <dcterms:modified xsi:type="dcterms:W3CDTF">2022-02-01T08:44:04Z</dcterms:modified>
</cp:coreProperties>
</file>